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90" r:id="rId3"/>
    <p:sldId id="280" r:id="rId4"/>
    <p:sldId id="289" r:id="rId5"/>
    <p:sldId id="286" r:id="rId6"/>
    <p:sldId id="288" r:id="rId7"/>
    <p:sldId id="305" r:id="rId8"/>
    <p:sldId id="306" r:id="rId9"/>
    <p:sldId id="275" r:id="rId10"/>
    <p:sldId id="282" r:id="rId11"/>
    <p:sldId id="291" r:id="rId12"/>
    <p:sldId id="292" r:id="rId13"/>
    <p:sldId id="294" r:id="rId14"/>
    <p:sldId id="300" r:id="rId15"/>
    <p:sldId id="303" r:id="rId16"/>
    <p:sldId id="302" r:id="rId17"/>
    <p:sldId id="293" r:id="rId18"/>
    <p:sldId id="295" r:id="rId19"/>
    <p:sldId id="296" r:id="rId20"/>
    <p:sldId id="304" r:id="rId21"/>
    <p:sldId id="301" r:id="rId22"/>
    <p:sldId id="297" r:id="rId23"/>
    <p:sldId id="299" r:id="rId24"/>
    <p:sldId id="298"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2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74F0F-F0D8-B95A-C42E-511C42DF275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0A2B7A6-51E7-699A-EC48-C94F70A96D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720975D-1189-4B5B-6DA9-C330410F6281}"/>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6B31BB09-1DCC-61E1-10AF-C5BBBFB042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B6D3C1-BD53-F1E9-A726-03F7C44EF373}"/>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103937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51A38-8B7D-8688-B42C-26F0B5EE7C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334B28-EF8C-D5B9-8E79-1104A054A2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DD539D-BBEE-E614-C0BB-B668761D9A35}"/>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0EC3D91B-7644-A70E-F2CE-C89D557D33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566A3B-F4BA-0BE2-7768-60CF402DA982}"/>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423272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9B2888-E36F-F4A7-148E-D106A5B77B2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98F9B1-7866-D469-7DA0-6C57C8903DC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D03AEF-F58B-4008-777B-E119FB02391E}"/>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297AFFC0-3B0A-0CAA-29D2-92163FE4C2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ED3716-8EEE-4B76-A78D-0FC38D449339}"/>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102665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6C557-6F68-8411-45EB-BC47F6E093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4B7962-4F58-3CA8-7551-39604ACEA7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D956A3-8A28-9F50-A207-9C1990D721C7}"/>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5AFD8DF6-0174-39D7-1F25-4C288C0410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5AD285-B7AC-C0CB-A15A-354EB39D976B}"/>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221907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872BD-0A34-38CE-EC15-C08FFADB59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932C6C-06D5-CF5D-4526-3CBFDBCC32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5FBDEF-1E88-90F0-3CD2-CF64AA8B3778}"/>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263F8317-AC0A-0ACC-5544-3834F224AB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5C869C-5B60-F8FC-23BC-8D0D6213AFEA}"/>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428759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2855C-191C-3D5F-13B7-329991C5BF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0110B0-C197-7DC2-9704-EA85D53194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071651-AB36-9780-82EC-F67019BFF3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9DA92F-7CDE-3478-2743-FC645122AAB9}"/>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6" name="页脚占位符 5">
            <a:extLst>
              <a:ext uri="{FF2B5EF4-FFF2-40B4-BE49-F238E27FC236}">
                <a16:creationId xmlns:a16="http://schemas.microsoft.com/office/drawing/2014/main" id="{1C31CE68-1BC1-1F80-5937-8E05A29A45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31E6D1-1C4B-98B2-756F-672D75A78173}"/>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1291820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A8200-39DA-CC4D-034B-21D5F06FFC5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A8F5C99-A363-FD20-1690-5920D3797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2254F0-AC10-1DAC-FBC3-E461B66135E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659EB0-BB59-CE79-D24C-251C69CC63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21BF04-061A-B1A5-8672-DAF8CB4CBF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D404985-DBB9-098E-40A3-0FB5CC187EB2}"/>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8" name="页脚占位符 7">
            <a:extLst>
              <a:ext uri="{FF2B5EF4-FFF2-40B4-BE49-F238E27FC236}">
                <a16:creationId xmlns:a16="http://schemas.microsoft.com/office/drawing/2014/main" id="{AF74D0CD-796A-CDCC-FBC7-D0F1096AA47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7C9E32-0373-CEE0-7F4A-E4A76E315572}"/>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416663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91F90-D07D-1321-BF9D-4600828C6C3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D664D65-4A25-3084-45B8-471549C20609}"/>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4" name="页脚占位符 3">
            <a:extLst>
              <a:ext uri="{FF2B5EF4-FFF2-40B4-BE49-F238E27FC236}">
                <a16:creationId xmlns:a16="http://schemas.microsoft.com/office/drawing/2014/main" id="{7990D5B4-A7C2-05CB-DCF6-E64CB89A82B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A6F7D3-6BA2-7FE0-9B23-0D2D6B37917A}"/>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286129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E9D9A3-E47A-61B4-9A1F-0144410BDFA3}"/>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3" name="页脚占位符 2">
            <a:extLst>
              <a:ext uri="{FF2B5EF4-FFF2-40B4-BE49-F238E27FC236}">
                <a16:creationId xmlns:a16="http://schemas.microsoft.com/office/drawing/2014/main" id="{601CE7D9-A6C5-1B2F-AD99-AD68EA0CBCE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69C8CBE-F8CE-B299-C9FE-F6F6AB954743}"/>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2759097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B8CACA-75BA-8007-22EE-76F24B2B17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86493A-AFAA-2E5F-621D-CCBF69DEC5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7D965A-7376-E1AE-7768-4F807F93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37170F-E4AC-D4A3-241B-AB97BC4FAC29}"/>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6" name="页脚占位符 5">
            <a:extLst>
              <a:ext uri="{FF2B5EF4-FFF2-40B4-BE49-F238E27FC236}">
                <a16:creationId xmlns:a16="http://schemas.microsoft.com/office/drawing/2014/main" id="{7C99A87B-3DFE-0225-E885-BDD5B841AF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746C8A-EE58-05E5-08EC-F639065EEBA8}"/>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389176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B7885-5890-EDDD-F212-A4C31CB42E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FF41D8-203D-FC67-F8E0-A618B80D5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ED8D30-E01F-40C9-585F-5EEC8DDF4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37BAD3-F891-AD59-DE73-EE789E2C9D55}"/>
              </a:ext>
            </a:extLst>
          </p:cNvPr>
          <p:cNvSpPr>
            <a:spLocks noGrp="1"/>
          </p:cNvSpPr>
          <p:nvPr>
            <p:ph type="dt" sz="half" idx="10"/>
          </p:nvPr>
        </p:nvSpPr>
        <p:spPr/>
        <p:txBody>
          <a:bodyPr/>
          <a:lstStyle/>
          <a:p>
            <a:fld id="{93825E21-5508-48AD-83DC-8435F91579A5}" type="datetimeFigureOut">
              <a:rPr lang="zh-CN" altLang="en-US" smtClean="0"/>
              <a:t>2022/5/22</a:t>
            </a:fld>
            <a:endParaRPr lang="zh-CN" altLang="en-US"/>
          </a:p>
        </p:txBody>
      </p:sp>
      <p:sp>
        <p:nvSpPr>
          <p:cNvPr id="6" name="页脚占位符 5">
            <a:extLst>
              <a:ext uri="{FF2B5EF4-FFF2-40B4-BE49-F238E27FC236}">
                <a16:creationId xmlns:a16="http://schemas.microsoft.com/office/drawing/2014/main" id="{23051155-5EA0-AA2E-4344-B50E29BD2F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BC0843-6304-EFA8-9822-47840AF96201}"/>
              </a:ext>
            </a:extLst>
          </p:cNvPr>
          <p:cNvSpPr>
            <a:spLocks noGrp="1"/>
          </p:cNvSpPr>
          <p:nvPr>
            <p:ph type="sldNum" sz="quarter" idx="12"/>
          </p:nvPr>
        </p:nvSpPr>
        <p:spPr/>
        <p:txBody>
          <a:body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34138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ED03F-5B2B-D05C-F889-189572BB9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488B545-64CC-BE21-D2B6-B3B4A33EC0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63DDCA-9777-ABBB-9FAB-7D312F876C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5E21-5508-48AD-83DC-8435F91579A5}"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3832EE7F-AD57-D7DF-FC14-194BD0E0A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EF4EF1A-EE75-E7EE-95D1-BCB27BEC51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743E1-6262-47ED-813C-088DCA2AD91B}" type="slidenum">
              <a:rPr lang="zh-CN" altLang="en-US" smtClean="0"/>
              <a:t>‹#›</a:t>
            </a:fld>
            <a:endParaRPr lang="zh-CN" altLang="en-US"/>
          </a:p>
        </p:txBody>
      </p:sp>
    </p:spTree>
    <p:extLst>
      <p:ext uri="{BB962C8B-B14F-4D97-AF65-F5344CB8AC3E}">
        <p14:creationId xmlns:p14="http://schemas.microsoft.com/office/powerpoint/2010/main" val="3990604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3.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0.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0.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2.png"/><Relationship Id="rId18" Type="http://schemas.openxmlformats.org/officeDocument/2006/relationships/image" Target="../media/image63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5.png"/><Relationship Id="rId2" Type="http://schemas.openxmlformats.org/officeDocument/2006/relationships/image" Target="../media/image1.png"/><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80.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5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gif"/></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34" name="文本框 33">
            <a:extLst>
              <a:ext uri="{FF2B5EF4-FFF2-40B4-BE49-F238E27FC236}">
                <a16:creationId xmlns:a16="http://schemas.microsoft.com/office/drawing/2014/main" id="{7744194C-22AE-14A2-47E0-8DBF1A479F31}"/>
              </a:ext>
            </a:extLst>
          </p:cNvPr>
          <p:cNvSpPr txBox="1"/>
          <p:nvPr/>
        </p:nvSpPr>
        <p:spPr>
          <a:xfrm>
            <a:off x="1571288" y="2140336"/>
            <a:ext cx="9049423" cy="1077218"/>
          </a:xfrm>
          <a:prstGeom prst="rect">
            <a:avLst/>
          </a:prstGeom>
          <a:noFill/>
        </p:spPr>
        <p:txBody>
          <a:bodyPr wrap="square">
            <a:spAutoFit/>
          </a:bodyPr>
          <a:lstStyle/>
          <a:p>
            <a:pPr algn="ctr"/>
            <a:r>
              <a:rPr lang="en-US" altLang="zh-CN" sz="3200" b="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Securely Outsourcing </a:t>
            </a:r>
            <a:r>
              <a:rPr lang="en-US" altLang="zh-CN" sz="3200" b="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Neural Network </a:t>
            </a:r>
            <a:r>
              <a:rPr lang="en-US" altLang="zh-CN" sz="3200" b="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Inference to the Cloud with Lightweight Techniques </a:t>
            </a:r>
            <a:endParaRPr lang="zh-CN" altLang="en-US" sz="32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75B3C414-6672-3AF6-427B-38C333F5C90A}"/>
              </a:ext>
            </a:extLst>
          </p:cNvPr>
          <p:cNvSpPr txBox="1"/>
          <p:nvPr/>
        </p:nvSpPr>
        <p:spPr>
          <a:xfrm>
            <a:off x="2988517" y="4019677"/>
            <a:ext cx="679229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IEEE Transactions on Dependable and Secure Computing (TDSC 2022)</a:t>
            </a:r>
            <a:endParaRPr lang="zh-CN" altLang="en-US"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127FF851-6C56-B55A-AAF6-0D8C0A8DB4FD}"/>
              </a:ext>
            </a:extLst>
          </p:cNvPr>
          <p:cNvSpPr txBox="1"/>
          <p:nvPr/>
        </p:nvSpPr>
        <p:spPr>
          <a:xfrm>
            <a:off x="3337561" y="3428170"/>
            <a:ext cx="6094206"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Xiaoning</a:t>
            </a:r>
            <a:r>
              <a:rPr lang="en-US" altLang="zh-CN" dirty="0">
                <a:latin typeface="Times New Roman" panose="02020603050405020304" pitchFamily="18" charset="0"/>
                <a:cs typeface="Times New Roman" panose="02020603050405020304" pitchFamily="18" charset="0"/>
              </a:rPr>
              <a:t> Liu, </a:t>
            </a:r>
            <a:r>
              <a:rPr lang="en-US" altLang="zh-CN" dirty="0" err="1">
                <a:latin typeface="Times New Roman" panose="02020603050405020304" pitchFamily="18" charset="0"/>
                <a:cs typeface="Times New Roman" panose="02020603050405020304" pitchFamily="18" charset="0"/>
              </a:rPr>
              <a:t>Yifeng</a:t>
            </a:r>
            <a:r>
              <a:rPr lang="en-US" altLang="zh-CN" dirty="0">
                <a:latin typeface="Times New Roman" panose="02020603050405020304" pitchFamily="18" charset="0"/>
                <a:cs typeface="Times New Roman" panose="02020603050405020304" pitchFamily="18" charset="0"/>
              </a:rPr>
              <a:t> Zheng, </a:t>
            </a:r>
            <a:r>
              <a:rPr lang="en-US" altLang="zh-CN" dirty="0" err="1">
                <a:latin typeface="Times New Roman" panose="02020603050405020304" pitchFamily="18" charset="0"/>
                <a:cs typeface="Times New Roman" panose="02020603050405020304" pitchFamily="18" charset="0"/>
              </a:rPr>
              <a:t>Xingliang</a:t>
            </a:r>
            <a:r>
              <a:rPr lang="en-US" altLang="zh-CN" dirty="0">
                <a:latin typeface="Times New Roman" panose="02020603050405020304" pitchFamily="18" charset="0"/>
                <a:cs typeface="Times New Roman" panose="02020603050405020304" pitchFamily="18" charset="0"/>
              </a:rPr>
              <a:t> Yuan, and </a:t>
            </a:r>
            <a:r>
              <a:rPr lang="en-US" altLang="zh-CN" dirty="0" err="1">
                <a:latin typeface="Times New Roman" panose="02020603050405020304" pitchFamily="18" charset="0"/>
                <a:cs typeface="Times New Roman" panose="02020603050405020304" pitchFamily="18" charset="0"/>
              </a:rPr>
              <a:t>Xun</a:t>
            </a:r>
            <a:r>
              <a:rPr lang="en-US" altLang="zh-CN" dirty="0">
                <a:latin typeface="Times New Roman" panose="02020603050405020304" pitchFamily="18" charset="0"/>
                <a:cs typeface="Times New Roman" panose="02020603050405020304" pitchFamily="18" charset="0"/>
              </a:rPr>
              <a:t> Yi </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12A8136B-4FC6-03B1-7D5F-86E3462754FF}"/>
              </a:ext>
            </a:extLst>
          </p:cNvPr>
          <p:cNvSpPr txBox="1"/>
          <p:nvPr/>
        </p:nvSpPr>
        <p:spPr>
          <a:xfrm>
            <a:off x="5170395" y="4903700"/>
            <a:ext cx="2428538" cy="369332"/>
          </a:xfrm>
          <a:prstGeom prst="rect">
            <a:avLst/>
          </a:prstGeom>
          <a:noFill/>
        </p:spPr>
        <p:txBody>
          <a:bodyPr wrap="square">
            <a:spAutoFit/>
          </a:bodyPr>
          <a:lstStyle/>
          <a:p>
            <a:r>
              <a:rPr lang="zh-CN" altLang="en-US" sz="1800" dirty="0">
                <a:solidFill>
                  <a:srgbClr val="000000"/>
                </a:solidFill>
                <a:effectLst/>
                <a:latin typeface="微软雅黑" panose="020B0503020204020204" pitchFamily="34" charset="-122"/>
                <a:ea typeface="微软雅黑" panose="020B0503020204020204" pitchFamily="34" charset="-122"/>
              </a:rPr>
              <a:t>汇报人：李佳薇</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2692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卷积神经网络（</a:t>
            </a:r>
            <a:r>
              <a:rPr lang="en-US" altLang="zh-CN" sz="1600" b="1" dirty="0">
                <a:latin typeface="微软雅黑" panose="020B0503020204020204" pitchFamily="34" charset="-122"/>
                <a:ea typeface="微软雅黑" panose="020B0503020204020204" pitchFamily="34" charset="-122"/>
              </a:rPr>
              <a:t>Convolutional Neural </a:t>
            </a:r>
            <a:r>
              <a:rPr lang="en-US" altLang="zh-CN" sz="1600" b="1" dirty="0" err="1">
                <a:latin typeface="微软雅黑" panose="020B0503020204020204" pitchFamily="34" charset="-122"/>
                <a:ea typeface="微软雅黑" panose="020B0503020204020204" pitchFamily="34" charset="-122"/>
              </a:rPr>
              <a:t>Network,CNN</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53C6A57-35B6-3746-ED0D-EF2DB3E68B2D}"/>
              </a:ext>
            </a:extLst>
          </p:cNvPr>
          <p:cNvSpPr txBox="1"/>
          <p:nvPr/>
        </p:nvSpPr>
        <p:spPr>
          <a:xfrm>
            <a:off x="1186089" y="1782376"/>
            <a:ext cx="6094206" cy="830997"/>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输入层</a:t>
            </a:r>
            <a:r>
              <a:rPr lang="en-US" altLang="zh-CN" sz="1600" dirty="0">
                <a:latin typeface="微软雅黑" panose="020B0503020204020204" pitchFamily="34" charset="-122"/>
                <a:ea typeface="微软雅黑" panose="020B0503020204020204" pitchFamily="34" charset="-122"/>
              </a:rPr>
              <a:t>(input)</a:t>
            </a:r>
          </a:p>
          <a:p>
            <a:pPr lvl="1"/>
            <a:r>
              <a:rPr lang="zh-CN" altLang="en-US" sz="1600" dirty="0">
                <a:latin typeface="微软雅黑" panose="020B0503020204020204" pitchFamily="34" charset="-122"/>
                <a:ea typeface="微软雅黑" panose="020B0503020204020204" pitchFamily="34" charset="-122"/>
              </a:rPr>
              <a:t>去均值：把输入数据各个维度都中心化为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p>
          <a:p>
            <a:pPr lvl="1"/>
            <a:r>
              <a:rPr lang="zh-CN" altLang="en-US" sz="1600" dirty="0">
                <a:latin typeface="微软雅黑" panose="020B0503020204020204" pitchFamily="34" charset="-122"/>
                <a:ea typeface="微软雅黑" panose="020B0503020204020204" pitchFamily="34" charset="-122"/>
              </a:rPr>
              <a:t>归一化：幅度归一化到同样的范围。</a:t>
            </a:r>
          </a:p>
        </p:txBody>
      </p:sp>
      <p:sp>
        <p:nvSpPr>
          <p:cNvPr id="12" name="文本框 11">
            <a:extLst>
              <a:ext uri="{FF2B5EF4-FFF2-40B4-BE49-F238E27FC236}">
                <a16:creationId xmlns:a16="http://schemas.microsoft.com/office/drawing/2014/main" id="{CD562443-B66A-2CB2-EA76-3A36D9BD24D2}"/>
              </a:ext>
            </a:extLst>
          </p:cNvPr>
          <p:cNvSpPr txBox="1"/>
          <p:nvPr/>
        </p:nvSpPr>
        <p:spPr>
          <a:xfrm>
            <a:off x="1186089" y="2695461"/>
            <a:ext cx="4583597" cy="2554545"/>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卷积层</a:t>
            </a:r>
            <a:r>
              <a:rPr lang="en-US" altLang="zh-CN" sz="1600" dirty="0">
                <a:latin typeface="微软雅黑" panose="020B0503020204020204" pitchFamily="34" charset="-122"/>
                <a:ea typeface="微软雅黑" panose="020B0503020204020204" pitchFamily="34" charset="-122"/>
              </a:rPr>
              <a:t>(convolution)</a:t>
            </a:r>
            <a:endParaRPr lang="en-US" altLang="zh-CN" sz="1600" dirty="0"/>
          </a:p>
          <a:p>
            <a:pPr lvl="1"/>
            <a:r>
              <a:rPr lang="zh-CN" altLang="en-US" sz="1600" dirty="0">
                <a:solidFill>
                  <a:srgbClr val="FF0000"/>
                </a:solidFill>
                <a:latin typeface="微软雅黑" panose="020B0503020204020204" pitchFamily="34" charset="-122"/>
                <a:ea typeface="微软雅黑" panose="020B0503020204020204" pitchFamily="34" charset="-122"/>
              </a:rPr>
              <a:t>卷积过程</a:t>
            </a:r>
            <a:r>
              <a:rPr lang="zh-CN" altLang="en-US" sz="1600" dirty="0">
                <a:latin typeface="微软雅黑" panose="020B0503020204020204" pitchFamily="34" charset="-122"/>
                <a:ea typeface="微软雅黑" panose="020B0503020204020204" pitchFamily="34" charset="-122"/>
              </a:rPr>
              <a:t>：使用一个卷积核，在每层像素矩阵上不断按步长扫描下去，每次扫到的数值会和卷积核中对应位置的数进行相乘，然后相加求和，得到的值将会生成一个新的矩阵</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激活映射</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activation map</a:t>
            </a:r>
            <a:r>
              <a:rPr lang="zh-CN" altLang="en-US" sz="1600" dirty="0">
                <a:latin typeface="微软雅黑" panose="020B0503020204020204" pitchFamily="34" charset="-122"/>
                <a:ea typeface="微软雅黑" panose="020B0503020204020204" pitchFamily="34" charset="-122"/>
              </a:rPr>
              <a:t>）或</a:t>
            </a:r>
            <a:r>
              <a:rPr lang="zh-CN" altLang="en-US" sz="1600" dirty="0">
                <a:solidFill>
                  <a:srgbClr val="FF0000"/>
                </a:solidFill>
                <a:latin typeface="微软雅黑" panose="020B0503020204020204" pitchFamily="34" charset="-122"/>
                <a:ea typeface="微软雅黑" panose="020B0503020204020204" pitchFamily="34" charset="-122"/>
              </a:rPr>
              <a:t>特征映射</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feature map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p>
          <a:p>
            <a:pPr lvl="1"/>
            <a:r>
              <a:rPr lang="zh-CN" altLang="en-US" sz="1600" dirty="0">
                <a:latin typeface="微软雅黑" panose="020B0503020204020204" pitchFamily="34" charset="-122"/>
                <a:ea typeface="微软雅黑" panose="020B0503020204020204" pitchFamily="34" charset="-122"/>
              </a:rPr>
              <a:t>卷积核相当于卷积操作中的一个过滤器，用于提取我们图像的特征，特征提取完后会得到一个特征图（</a:t>
            </a:r>
            <a:r>
              <a:rPr lang="en-US" altLang="zh-CN" sz="1600" dirty="0">
                <a:latin typeface="微软雅黑" panose="020B0503020204020204" pitchFamily="34" charset="-122"/>
                <a:ea typeface="微软雅黑" panose="020B0503020204020204" pitchFamily="34" charset="-122"/>
              </a:rPr>
              <a:t>feature map</a:t>
            </a:r>
            <a:r>
              <a:rPr lang="zh-CN" altLang="en-US" sz="1600" dirty="0">
                <a:latin typeface="微软雅黑" panose="020B0503020204020204" pitchFamily="34" charset="-122"/>
                <a:ea typeface="微软雅黑" panose="020B0503020204020204" pitchFamily="34" charset="-122"/>
              </a:rPr>
              <a:t>）。</a:t>
            </a:r>
          </a:p>
        </p:txBody>
      </p:sp>
      <p:pic>
        <p:nvPicPr>
          <p:cNvPr id="15" name="图片 14">
            <a:extLst>
              <a:ext uri="{FF2B5EF4-FFF2-40B4-BE49-F238E27FC236}">
                <a16:creationId xmlns:a16="http://schemas.microsoft.com/office/drawing/2014/main" id="{3CF63603-2D55-0B95-C0E4-814347D55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15" y="1927572"/>
            <a:ext cx="5010150" cy="3657600"/>
          </a:xfrm>
          <a:prstGeom prst="rect">
            <a:avLst/>
          </a:prstGeom>
        </p:spPr>
      </p:pic>
    </p:spTree>
    <p:extLst>
      <p:ext uri="{BB962C8B-B14F-4D97-AF65-F5344CB8AC3E}">
        <p14:creationId xmlns:p14="http://schemas.microsoft.com/office/powerpoint/2010/main" val="381468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卷积神经网络（</a:t>
            </a:r>
            <a:r>
              <a:rPr lang="en-US" altLang="zh-CN" sz="1600" b="1" dirty="0">
                <a:latin typeface="微软雅黑" panose="020B0503020204020204" pitchFamily="34" charset="-122"/>
                <a:ea typeface="微软雅黑" panose="020B0503020204020204" pitchFamily="34" charset="-122"/>
              </a:rPr>
              <a:t>Convolutional Neural </a:t>
            </a:r>
            <a:r>
              <a:rPr lang="en-US" altLang="zh-CN" sz="1600" b="1" dirty="0" err="1">
                <a:latin typeface="微软雅黑" panose="020B0503020204020204" pitchFamily="34" charset="-122"/>
                <a:ea typeface="微软雅黑" panose="020B0503020204020204" pitchFamily="34" charset="-122"/>
              </a:rPr>
              <a:t>Network,CNN</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53C6A57-35B6-3746-ED0D-EF2DB3E68B2D}"/>
              </a:ext>
            </a:extLst>
          </p:cNvPr>
          <p:cNvSpPr txBox="1"/>
          <p:nvPr/>
        </p:nvSpPr>
        <p:spPr>
          <a:xfrm>
            <a:off x="1186089" y="1782376"/>
            <a:ext cx="5246984" cy="1323439"/>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激励层</a:t>
            </a:r>
            <a:endParaRPr lang="en-US" altLang="zh-CN" sz="1600" b="1"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将卷积层的结果做非线性映射。常见的激励层函数</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sigmoid</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Leaky </a:t>
            </a:r>
            <a:r>
              <a:rPr lang="en-US" altLang="zh-CN" sz="1600" dirty="0" err="1">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err="1">
                <a:solidFill>
                  <a:srgbClr val="FF0000"/>
                </a:solidFill>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The Rectified Linear Unit/</a:t>
            </a:r>
            <a:r>
              <a:rPr lang="zh-CN" altLang="en-US" sz="1600" dirty="0">
                <a:latin typeface="微软雅黑" panose="020B0503020204020204" pitchFamily="34" charset="-122"/>
                <a:ea typeface="微软雅黑" panose="020B0503020204020204" pitchFamily="34" charset="-122"/>
              </a:rPr>
              <a:t>修正线性单元），函数表达式为：</a:t>
            </a:r>
            <a:r>
              <a:rPr lang="en-US" altLang="zh-CN" sz="1600" dirty="0">
                <a:latin typeface="微软雅黑" panose="020B0503020204020204" pitchFamily="34" charset="-122"/>
                <a:ea typeface="微软雅黑" panose="020B0503020204020204" pitchFamily="34" charset="-122"/>
              </a:rPr>
              <a:t>f(x)=max(0,x),</a:t>
            </a:r>
            <a:endParaRPr lang="zh-CN" altLang="en-US"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12E1055-34A2-F91C-2929-2B4A6D3DF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760" y="3276809"/>
            <a:ext cx="4082769" cy="2870065"/>
          </a:xfrm>
          <a:prstGeom prst="rect">
            <a:avLst/>
          </a:prstGeom>
        </p:spPr>
      </p:pic>
      <p:sp>
        <p:nvSpPr>
          <p:cNvPr id="14" name="文本框 13">
            <a:extLst>
              <a:ext uri="{FF2B5EF4-FFF2-40B4-BE49-F238E27FC236}">
                <a16:creationId xmlns:a16="http://schemas.microsoft.com/office/drawing/2014/main" id="{87B2EFAA-649C-6E5A-5BC3-AAFE077DDB02}"/>
              </a:ext>
            </a:extLst>
          </p:cNvPr>
          <p:cNvSpPr txBox="1"/>
          <p:nvPr/>
        </p:nvSpPr>
        <p:spPr>
          <a:xfrm>
            <a:off x="7113495" y="1782376"/>
            <a:ext cx="4386430" cy="1323439"/>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池化层</a:t>
            </a:r>
            <a:r>
              <a:rPr lang="en-US" altLang="zh-CN" sz="1600" dirty="0">
                <a:latin typeface="微软雅黑" panose="020B0503020204020204" pitchFamily="34" charset="-122"/>
                <a:ea typeface="微软雅黑" panose="020B0503020204020204" pitchFamily="34" charset="-122"/>
              </a:rPr>
              <a:t>(Max Pooling)</a:t>
            </a:r>
          </a:p>
          <a:p>
            <a:pPr lvl="1"/>
            <a:r>
              <a:rPr lang="zh-CN" altLang="en-US" sz="1600" dirty="0">
                <a:latin typeface="微软雅黑" panose="020B0503020204020204" pitchFamily="34" charset="-122"/>
                <a:ea typeface="微软雅黑" panose="020B0503020204020204" pitchFamily="34" charset="-122"/>
              </a:rPr>
              <a:t>在连续的卷基层和激励层中间，用于压缩数据和参数的量，用于减少过拟合。</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分类：</a:t>
            </a:r>
            <a:r>
              <a:rPr lang="zh-CN" altLang="en-US" sz="1600" dirty="0">
                <a:solidFill>
                  <a:srgbClr val="FF0000"/>
                </a:solidFill>
                <a:latin typeface="微软雅黑" panose="020B0503020204020204" pitchFamily="34" charset="-122"/>
                <a:ea typeface="微软雅黑" panose="020B0503020204020204" pitchFamily="34" charset="-122"/>
              </a:rPr>
              <a:t>最大池化</a:t>
            </a:r>
            <a:r>
              <a:rPr lang="zh-CN" altLang="en-US" sz="1600" dirty="0">
                <a:latin typeface="微软雅黑" panose="020B0503020204020204" pitchFamily="34" charset="-122"/>
                <a:ea typeface="微软雅黑" panose="020B0503020204020204" pitchFamily="34" charset="-122"/>
              </a:rPr>
              <a:t>和平均池化，其中最大池化</a:t>
            </a:r>
            <a:r>
              <a:rPr lang="en-US" altLang="zh-CN" sz="1600" dirty="0">
                <a:latin typeface="微软雅黑" panose="020B0503020204020204" pitchFamily="34" charset="-122"/>
                <a:ea typeface="微软雅黑" panose="020B0503020204020204" pitchFamily="34" charset="-122"/>
              </a:rPr>
              <a:t>(max pooling)</a:t>
            </a:r>
            <a:r>
              <a:rPr lang="zh-CN" altLang="en-US" sz="1600" dirty="0">
                <a:latin typeface="微软雅黑" panose="020B0503020204020204" pitchFamily="34" charset="-122"/>
                <a:ea typeface="微软雅黑" panose="020B0503020204020204" pitchFamily="34" charset="-122"/>
              </a:rPr>
              <a:t>最为常用。</a:t>
            </a:r>
          </a:p>
        </p:txBody>
      </p:sp>
      <p:grpSp>
        <p:nvGrpSpPr>
          <p:cNvPr id="20" name="组合 19">
            <a:extLst>
              <a:ext uri="{FF2B5EF4-FFF2-40B4-BE49-F238E27FC236}">
                <a16:creationId xmlns:a16="http://schemas.microsoft.com/office/drawing/2014/main" id="{EDD3DA7C-F5EB-FC3F-6050-9C5E9F3C66A7}"/>
              </a:ext>
            </a:extLst>
          </p:cNvPr>
          <p:cNvGrpSpPr/>
          <p:nvPr/>
        </p:nvGrpSpPr>
        <p:grpSpPr>
          <a:xfrm>
            <a:off x="7067502" y="3406807"/>
            <a:ext cx="4478416" cy="2308572"/>
            <a:chOff x="6972909" y="3429000"/>
            <a:chExt cx="4478416" cy="2308572"/>
          </a:xfrm>
        </p:grpSpPr>
        <p:pic>
          <p:nvPicPr>
            <p:cNvPr id="17" name="图片 16">
              <a:extLst>
                <a:ext uri="{FF2B5EF4-FFF2-40B4-BE49-F238E27FC236}">
                  <a16:creationId xmlns:a16="http://schemas.microsoft.com/office/drawing/2014/main" id="{B94F4387-9F88-1461-A5B9-BEAC6B042813}"/>
                </a:ext>
              </a:extLst>
            </p:cNvPr>
            <p:cNvPicPr>
              <a:picLocks noChangeAspect="1"/>
            </p:cNvPicPr>
            <p:nvPr/>
          </p:nvPicPr>
          <p:blipFill rotWithShape="1">
            <a:blip r:embed="rId4">
              <a:extLst>
                <a:ext uri="{28A0092B-C50C-407E-A947-70E740481C1C}">
                  <a14:useLocalDpi xmlns:a14="http://schemas.microsoft.com/office/drawing/2010/main" val="0"/>
                </a:ext>
              </a:extLst>
            </a:blip>
            <a:srcRect l="7260" r="59841" b="18666"/>
            <a:stretch/>
          </p:blipFill>
          <p:spPr>
            <a:xfrm>
              <a:off x="6972909" y="3429000"/>
              <a:ext cx="1979407" cy="2308572"/>
            </a:xfrm>
            <a:prstGeom prst="rect">
              <a:avLst/>
            </a:prstGeom>
          </p:spPr>
        </p:pic>
        <p:pic>
          <p:nvPicPr>
            <p:cNvPr id="18" name="图片 17">
              <a:extLst>
                <a:ext uri="{FF2B5EF4-FFF2-40B4-BE49-F238E27FC236}">
                  <a16:creationId xmlns:a16="http://schemas.microsoft.com/office/drawing/2014/main" id="{B4005BE3-D19A-0016-F52D-083730565E61}"/>
                </a:ext>
              </a:extLst>
            </p:cNvPr>
            <p:cNvPicPr>
              <a:picLocks noChangeAspect="1"/>
            </p:cNvPicPr>
            <p:nvPr/>
          </p:nvPicPr>
          <p:blipFill rotWithShape="1">
            <a:blip r:embed="rId4">
              <a:extLst>
                <a:ext uri="{28A0092B-C50C-407E-A947-70E740481C1C}">
                  <a14:useLocalDpi xmlns:a14="http://schemas.microsoft.com/office/drawing/2010/main" val="0"/>
                </a:ext>
              </a:extLst>
            </a:blip>
            <a:srcRect l="44830" t="20897" r="23015" b="46319"/>
            <a:stretch/>
          </p:blipFill>
          <p:spPr>
            <a:xfrm>
              <a:off x="9091715" y="4154235"/>
              <a:ext cx="1441525" cy="693346"/>
            </a:xfrm>
            <a:prstGeom prst="rect">
              <a:avLst/>
            </a:prstGeom>
          </p:spPr>
        </p:pic>
        <p:pic>
          <p:nvPicPr>
            <p:cNvPr id="19" name="图片 18">
              <a:extLst>
                <a:ext uri="{FF2B5EF4-FFF2-40B4-BE49-F238E27FC236}">
                  <a16:creationId xmlns:a16="http://schemas.microsoft.com/office/drawing/2014/main" id="{3F5E1A39-A3BE-C518-5471-65BBB9A5098F}"/>
                </a:ext>
              </a:extLst>
            </p:cNvPr>
            <p:cNvPicPr>
              <a:picLocks noChangeAspect="1"/>
            </p:cNvPicPr>
            <p:nvPr/>
          </p:nvPicPr>
          <p:blipFill rotWithShape="1">
            <a:blip r:embed="rId4">
              <a:extLst>
                <a:ext uri="{28A0092B-C50C-407E-A947-70E740481C1C}">
                  <a14:useLocalDpi xmlns:a14="http://schemas.microsoft.com/office/drawing/2010/main" val="0"/>
                </a:ext>
              </a:extLst>
            </a:blip>
            <a:srcRect l="81103" t="23219" r="1091" b="35611"/>
            <a:stretch/>
          </p:blipFill>
          <p:spPr>
            <a:xfrm>
              <a:off x="10589559" y="4030871"/>
              <a:ext cx="861766" cy="940073"/>
            </a:xfrm>
            <a:prstGeom prst="rect">
              <a:avLst/>
            </a:prstGeom>
          </p:spPr>
        </p:pic>
      </p:grpSp>
    </p:spTree>
    <p:extLst>
      <p:ext uri="{BB962C8B-B14F-4D97-AF65-F5344CB8AC3E}">
        <p14:creationId xmlns:p14="http://schemas.microsoft.com/office/powerpoint/2010/main" val="393970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卷积神经网络（</a:t>
            </a:r>
            <a:r>
              <a:rPr lang="en-US" altLang="zh-CN" sz="1600" b="1" dirty="0">
                <a:latin typeface="微软雅黑" panose="020B0503020204020204" pitchFamily="34" charset="-122"/>
                <a:ea typeface="微软雅黑" panose="020B0503020204020204" pitchFamily="34" charset="-122"/>
              </a:rPr>
              <a:t>Convolutional Neural </a:t>
            </a:r>
            <a:r>
              <a:rPr lang="en-US" altLang="zh-CN" sz="1600" b="1" dirty="0" err="1">
                <a:latin typeface="微软雅黑" panose="020B0503020204020204" pitchFamily="34" charset="-122"/>
                <a:ea typeface="微软雅黑" panose="020B0503020204020204" pitchFamily="34" charset="-122"/>
              </a:rPr>
              <a:t>Network,CNN</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53C6A57-35B6-3746-ED0D-EF2DB3E68B2D}"/>
              </a:ext>
            </a:extLst>
          </p:cNvPr>
          <p:cNvSpPr txBox="1"/>
          <p:nvPr/>
        </p:nvSpPr>
        <p:spPr>
          <a:xfrm>
            <a:off x="1186088" y="1782376"/>
            <a:ext cx="10023379" cy="1077218"/>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全连接层（</a:t>
            </a:r>
            <a:r>
              <a:rPr lang="en-US" altLang="zh-CN" sz="1600" b="1" dirty="0">
                <a:latin typeface="微软雅黑" panose="020B0503020204020204" pitchFamily="34" charset="-122"/>
                <a:ea typeface="微软雅黑" panose="020B0503020204020204" pitchFamily="34" charset="-122"/>
              </a:rPr>
              <a:t>Fully-</a:t>
            </a:r>
            <a:r>
              <a:rPr lang="en-US" altLang="zh-CN" sz="1600" b="1" dirty="0" err="1">
                <a:latin typeface="微软雅黑" panose="020B0503020204020204" pitchFamily="34" charset="-122"/>
                <a:ea typeface="微软雅黑" panose="020B0503020204020204" pitchFamily="34" charset="-122"/>
              </a:rPr>
              <a:t>connexted</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全连接层一般会放在网络的最后，作用是用来综合所有信息。对于</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它提取特征的范围是全图的，把图像降维成一堆序列。</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卷积取的是局部特征，全连接就是把以前的局部特征重新通过权值矩阵组装成完整的图</a:t>
            </a:r>
          </a:p>
        </p:txBody>
      </p:sp>
      <p:grpSp>
        <p:nvGrpSpPr>
          <p:cNvPr id="13" name="组合 12">
            <a:extLst>
              <a:ext uri="{FF2B5EF4-FFF2-40B4-BE49-F238E27FC236}">
                <a16:creationId xmlns:a16="http://schemas.microsoft.com/office/drawing/2014/main" id="{8DC09641-79B6-4F2B-BD83-09287A33F134}"/>
              </a:ext>
            </a:extLst>
          </p:cNvPr>
          <p:cNvGrpSpPr/>
          <p:nvPr/>
        </p:nvGrpSpPr>
        <p:grpSpPr>
          <a:xfrm>
            <a:off x="1186088" y="2962430"/>
            <a:ext cx="4417758" cy="2800807"/>
            <a:chOff x="882604" y="2954337"/>
            <a:chExt cx="5102572" cy="2873375"/>
          </a:xfrm>
        </p:grpSpPr>
        <p:pic>
          <p:nvPicPr>
            <p:cNvPr id="4" name="图片 3">
              <a:extLst>
                <a:ext uri="{FF2B5EF4-FFF2-40B4-BE49-F238E27FC236}">
                  <a16:creationId xmlns:a16="http://schemas.microsoft.com/office/drawing/2014/main" id="{9DC80808-10F3-C5DE-7FD4-0C7B1B764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04" y="2954337"/>
              <a:ext cx="5102572" cy="2873375"/>
            </a:xfrm>
            <a:prstGeom prst="rect">
              <a:avLst/>
            </a:prstGeom>
          </p:spPr>
        </p:pic>
        <p:sp>
          <p:nvSpPr>
            <p:cNvPr id="5" name="矩形 4">
              <a:extLst>
                <a:ext uri="{FF2B5EF4-FFF2-40B4-BE49-F238E27FC236}">
                  <a16:creationId xmlns:a16="http://schemas.microsoft.com/office/drawing/2014/main" id="{5C1EFC38-B913-EFC2-4D34-62B4868F03E5}"/>
                </a:ext>
              </a:extLst>
            </p:cNvPr>
            <p:cNvSpPr/>
            <p:nvPr/>
          </p:nvSpPr>
          <p:spPr>
            <a:xfrm>
              <a:off x="4066391" y="5585172"/>
              <a:ext cx="1918785" cy="147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1E94C15F-99AB-30E5-6C61-E13AAB0EAC18}"/>
              </a:ext>
            </a:extLst>
          </p:cNvPr>
          <p:cNvSpPr txBox="1"/>
          <p:nvPr/>
        </p:nvSpPr>
        <p:spPr>
          <a:xfrm>
            <a:off x="1800606" y="6023298"/>
            <a:ext cx="106540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特征提取</a:t>
            </a:r>
          </a:p>
        </p:txBody>
      </p:sp>
      <p:sp>
        <p:nvSpPr>
          <p:cNvPr id="16" name="文本框 15">
            <a:extLst>
              <a:ext uri="{FF2B5EF4-FFF2-40B4-BE49-F238E27FC236}">
                <a16:creationId xmlns:a16="http://schemas.microsoft.com/office/drawing/2014/main" id="{7C0D139C-097D-67F9-42BB-A35080E9816B}"/>
              </a:ext>
            </a:extLst>
          </p:cNvPr>
          <p:cNvSpPr txBox="1"/>
          <p:nvPr/>
        </p:nvSpPr>
        <p:spPr>
          <a:xfrm>
            <a:off x="4127138" y="6034563"/>
            <a:ext cx="106540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分类</a:t>
            </a:r>
          </a:p>
        </p:txBody>
      </p:sp>
      <p:sp>
        <p:nvSpPr>
          <p:cNvPr id="17" name="右大括号 16">
            <a:extLst>
              <a:ext uri="{FF2B5EF4-FFF2-40B4-BE49-F238E27FC236}">
                <a16:creationId xmlns:a16="http://schemas.microsoft.com/office/drawing/2014/main" id="{66FC5162-50B0-D706-C735-6C03585A56B7}"/>
              </a:ext>
            </a:extLst>
          </p:cNvPr>
          <p:cNvSpPr/>
          <p:nvPr/>
        </p:nvSpPr>
        <p:spPr>
          <a:xfrm rot="5400000">
            <a:off x="2080769" y="4714916"/>
            <a:ext cx="413699" cy="22030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右大括号 17">
            <a:extLst>
              <a:ext uri="{FF2B5EF4-FFF2-40B4-BE49-F238E27FC236}">
                <a16:creationId xmlns:a16="http://schemas.microsoft.com/office/drawing/2014/main" id="{46B2F6A7-DA0B-3E5E-A2FF-A493B2F145FE}"/>
              </a:ext>
            </a:extLst>
          </p:cNvPr>
          <p:cNvSpPr/>
          <p:nvPr/>
        </p:nvSpPr>
        <p:spPr>
          <a:xfrm rot="5400000">
            <a:off x="4191739" y="4807014"/>
            <a:ext cx="424962" cy="20301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0FAAA1B-90BA-9AA6-D08F-D10C93563E20}"/>
              </a:ext>
            </a:extLst>
          </p:cNvPr>
          <p:cNvPicPr>
            <a:picLocks noChangeAspect="1"/>
          </p:cNvPicPr>
          <p:nvPr/>
        </p:nvPicPr>
        <p:blipFill rotWithShape="1">
          <a:blip r:embed="rId4">
            <a:extLst>
              <a:ext uri="{28A0092B-C50C-407E-A947-70E740481C1C}">
                <a14:useLocalDpi xmlns:a14="http://schemas.microsoft.com/office/drawing/2010/main" val="0"/>
              </a:ext>
            </a:extLst>
          </a:blip>
          <a:srcRect b="9505"/>
          <a:stretch/>
        </p:blipFill>
        <p:spPr>
          <a:xfrm>
            <a:off x="6864976" y="2859594"/>
            <a:ext cx="4233198" cy="3283567"/>
          </a:xfrm>
          <a:prstGeom prst="rect">
            <a:avLst/>
          </a:prstGeom>
        </p:spPr>
      </p:pic>
    </p:spTree>
    <p:extLst>
      <p:ext uri="{BB962C8B-B14F-4D97-AF65-F5344CB8AC3E}">
        <p14:creationId xmlns:p14="http://schemas.microsoft.com/office/powerpoint/2010/main" val="3234997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贡献点</a:t>
            </a:r>
            <a:endParaRPr lang="en-US" altLang="zh-CN" sz="16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53C6A57-35B6-3746-ED0D-EF2DB3E68B2D}"/>
              </a:ext>
            </a:extLst>
          </p:cNvPr>
          <p:cNvSpPr txBox="1"/>
          <p:nvPr/>
        </p:nvSpPr>
        <p:spPr>
          <a:xfrm>
            <a:off x="1286016" y="1715264"/>
            <a:ext cx="10023379"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设计了一个基于云的轻量级安全外包服务</a:t>
            </a:r>
            <a:r>
              <a:rPr lang="en-US" altLang="zh-CN" sz="1600" dirty="0">
                <a:solidFill>
                  <a:srgbClr val="FF0000"/>
                </a:solidFill>
                <a:latin typeface="微软雅黑" panose="020B0503020204020204" pitchFamily="34" charset="-122"/>
                <a:ea typeface="微软雅黑" panose="020B0503020204020204" pitchFamily="34" charset="-122"/>
              </a:rPr>
              <a:t>Sonic</a:t>
            </a:r>
            <a:r>
              <a:rPr lang="zh-CN" altLang="en-US" sz="1600" dirty="0">
                <a:latin typeface="微软雅黑" panose="020B0503020204020204" pitchFamily="34" charset="-122"/>
                <a:ea typeface="微软雅黑" panose="020B0503020204020204" pitchFamily="34" charset="-122"/>
              </a:rPr>
              <a:t>，同时保护私人用户数据和专有的</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模型，确保移动用户的私人数据和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训练过的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模型参数对云服务器都是隐藏的。</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利用轻量级的</a:t>
            </a:r>
            <a:r>
              <a:rPr lang="zh-CN" altLang="en-US" sz="1600" dirty="0">
                <a:solidFill>
                  <a:srgbClr val="FF0000"/>
                </a:solidFill>
                <a:latin typeface="微软雅黑" panose="020B0503020204020204" pitchFamily="34" charset="-122"/>
                <a:ea typeface="微软雅黑" panose="020B0503020204020204" pitchFamily="34" charset="-122"/>
              </a:rPr>
              <a:t>秘密共享</a:t>
            </a:r>
            <a:r>
              <a:rPr lang="zh-CN" altLang="en-US" sz="1600" dirty="0">
                <a:latin typeface="微软雅黑" panose="020B0503020204020204" pitchFamily="34" charset="-122"/>
                <a:ea typeface="微软雅黑" panose="020B0503020204020204" pitchFamily="34" charset="-122"/>
              </a:rPr>
              <a:t>设计一系列高效的安全层函数：安全卷积层</a:t>
            </a:r>
            <a:r>
              <a:rPr lang="en-US" altLang="zh-CN" sz="1600" dirty="0">
                <a:solidFill>
                  <a:srgbClr val="FF0000"/>
                </a:solidFill>
                <a:latin typeface="微软雅黑" panose="020B0503020204020204" pitchFamily="34" charset="-122"/>
                <a:ea typeface="微软雅黑" panose="020B0503020204020204" pitchFamily="34" charset="-122"/>
              </a:rPr>
              <a:t>(SCONV)</a:t>
            </a:r>
            <a:r>
              <a:rPr lang="zh-CN" altLang="en-US" sz="1600" dirty="0">
                <a:latin typeface="微软雅黑" panose="020B0503020204020204" pitchFamily="34" charset="-122"/>
                <a:ea typeface="微软雅黑" panose="020B0503020204020204" pitchFamily="34" charset="-122"/>
              </a:rPr>
              <a:t>、安全批归一化</a:t>
            </a:r>
            <a:r>
              <a:rPr lang="en-US" altLang="zh-CN" sz="1600" dirty="0">
                <a:solidFill>
                  <a:srgbClr val="FF0000"/>
                </a:solidFill>
                <a:latin typeface="微软雅黑" panose="020B0503020204020204" pitchFamily="34" charset="-122"/>
                <a:ea typeface="微软雅黑" panose="020B0503020204020204" pitchFamily="34" charset="-122"/>
              </a:rPr>
              <a:t>(SBN)</a:t>
            </a:r>
            <a:r>
              <a:rPr lang="zh-CN" altLang="en-US" sz="1600" dirty="0">
                <a:latin typeface="微软雅黑" panose="020B0503020204020204" pitchFamily="34" charset="-122"/>
                <a:ea typeface="微软雅黑" panose="020B0503020204020204" pitchFamily="34" charset="-122"/>
              </a:rPr>
              <a:t>、安全</a:t>
            </a:r>
            <a:r>
              <a:rPr lang="en-US" altLang="zh-CN" sz="1600" dirty="0" err="1">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激活</a:t>
            </a:r>
            <a:r>
              <a:rPr lang="en-US" altLang="zh-CN" sz="1600" dirty="0">
                <a:solidFill>
                  <a:srgbClr val="FF0000"/>
                </a:solidFill>
                <a:latin typeface="微软雅黑" panose="020B0503020204020204" pitchFamily="34" charset="-122"/>
                <a:ea typeface="微软雅黑" panose="020B0503020204020204" pitchFamily="34" charset="-122"/>
              </a:rPr>
              <a:t>(</a:t>
            </a:r>
            <a:r>
              <a:rPr lang="en-US" altLang="zh-CN" sz="1600" dirty="0" err="1">
                <a:solidFill>
                  <a:srgbClr val="FF0000"/>
                </a:solidFill>
                <a:latin typeface="微软雅黑" panose="020B0503020204020204" pitchFamily="34" charset="-122"/>
                <a:ea typeface="微软雅黑" panose="020B0503020204020204" pitchFamily="34" charset="-122"/>
              </a:rPr>
              <a:t>SReLU</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和安全最大池化层</a:t>
            </a:r>
            <a:r>
              <a:rPr lang="en-US" altLang="zh-CN" sz="1600" dirty="0">
                <a:solidFill>
                  <a:srgbClr val="FF0000"/>
                </a:solidFill>
                <a:latin typeface="微软雅黑" panose="020B0503020204020204" pitchFamily="34" charset="-122"/>
                <a:ea typeface="微软雅黑" panose="020B0503020204020204" pitchFamily="34" charset="-122"/>
              </a:rPr>
              <a:t>(SMP)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7ABCF43F-B80A-060F-07E5-93493F53743E}"/>
              </a:ext>
            </a:extLst>
          </p:cNvPr>
          <p:cNvPicPr>
            <a:picLocks noChangeAspect="1"/>
          </p:cNvPicPr>
          <p:nvPr/>
        </p:nvPicPr>
        <p:blipFill>
          <a:blip r:embed="rId3"/>
          <a:stretch>
            <a:fillRect/>
          </a:stretch>
        </p:blipFill>
        <p:spPr>
          <a:xfrm>
            <a:off x="529272" y="3138570"/>
            <a:ext cx="6466667" cy="2914286"/>
          </a:xfrm>
          <a:prstGeom prst="rect">
            <a:avLst/>
          </a:prstGeom>
        </p:spPr>
      </p:pic>
      <p:pic>
        <p:nvPicPr>
          <p:cNvPr id="19" name="图片 18">
            <a:extLst>
              <a:ext uri="{FF2B5EF4-FFF2-40B4-BE49-F238E27FC236}">
                <a16:creationId xmlns:a16="http://schemas.microsoft.com/office/drawing/2014/main" id="{6D1415AB-EDA4-A77C-E8D6-5CCE584878F9}"/>
              </a:ext>
            </a:extLst>
          </p:cNvPr>
          <p:cNvPicPr>
            <a:picLocks noChangeAspect="1"/>
          </p:cNvPicPr>
          <p:nvPr/>
        </p:nvPicPr>
        <p:blipFill>
          <a:blip r:embed="rId4"/>
          <a:stretch>
            <a:fillRect/>
          </a:stretch>
        </p:blipFill>
        <p:spPr>
          <a:xfrm>
            <a:off x="7341479" y="3073736"/>
            <a:ext cx="3879742" cy="3215641"/>
          </a:xfrm>
          <a:prstGeom prst="rect">
            <a:avLst/>
          </a:prstGeom>
        </p:spPr>
      </p:pic>
      <p:pic>
        <p:nvPicPr>
          <p:cNvPr id="22" name="图片 21">
            <a:extLst>
              <a:ext uri="{FF2B5EF4-FFF2-40B4-BE49-F238E27FC236}">
                <a16:creationId xmlns:a16="http://schemas.microsoft.com/office/drawing/2014/main" id="{40AC7EB9-FE5D-44A8-C265-0E5F90C77244}"/>
              </a:ext>
            </a:extLst>
          </p:cNvPr>
          <p:cNvPicPr>
            <a:picLocks noChangeAspect="1"/>
          </p:cNvPicPr>
          <p:nvPr/>
        </p:nvPicPr>
        <p:blipFill>
          <a:blip r:embed="rId5"/>
          <a:stretch>
            <a:fillRect/>
          </a:stretch>
        </p:blipFill>
        <p:spPr>
          <a:xfrm>
            <a:off x="8351373" y="6289377"/>
            <a:ext cx="2134410" cy="247744"/>
          </a:xfrm>
          <a:prstGeom prst="rect">
            <a:avLst/>
          </a:prstGeom>
        </p:spPr>
      </p:pic>
      <p:pic>
        <p:nvPicPr>
          <p:cNvPr id="24" name="图片 23">
            <a:extLst>
              <a:ext uri="{FF2B5EF4-FFF2-40B4-BE49-F238E27FC236}">
                <a16:creationId xmlns:a16="http://schemas.microsoft.com/office/drawing/2014/main" id="{135AF55F-8C7B-9125-4CE6-F017D4A054F9}"/>
              </a:ext>
            </a:extLst>
          </p:cNvPr>
          <p:cNvPicPr>
            <a:picLocks noChangeAspect="1"/>
          </p:cNvPicPr>
          <p:nvPr/>
        </p:nvPicPr>
        <p:blipFill>
          <a:blip r:embed="rId6"/>
          <a:stretch>
            <a:fillRect/>
          </a:stretch>
        </p:blipFill>
        <p:spPr>
          <a:xfrm>
            <a:off x="2814683" y="6220636"/>
            <a:ext cx="1695453" cy="316485"/>
          </a:xfrm>
          <a:prstGeom prst="rect">
            <a:avLst/>
          </a:prstGeom>
        </p:spPr>
      </p:pic>
    </p:spTree>
    <p:extLst>
      <p:ext uri="{BB962C8B-B14F-4D97-AF65-F5344CB8AC3E}">
        <p14:creationId xmlns:p14="http://schemas.microsoft.com/office/powerpoint/2010/main" val="938770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秘密共享</a:t>
            </a:r>
            <a:endParaRPr lang="en-US" altLang="zh-CN" sz="1600" b="1"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2DBD86C8-B053-D509-45BB-77F17DC76BED}"/>
              </a:ext>
            </a:extLst>
          </p:cNvPr>
          <p:cNvSpPr txBox="1"/>
          <p:nvPr/>
        </p:nvSpPr>
        <p:spPr>
          <a:xfrm>
            <a:off x="882604" y="1544964"/>
            <a:ext cx="4390410" cy="830997"/>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算术共享（</a:t>
            </a:r>
            <a:r>
              <a:rPr lang="en-US" altLang="zh-CN" sz="1600" b="1" dirty="0">
                <a:latin typeface="微软雅黑" panose="020B0503020204020204" pitchFamily="34" charset="-122"/>
                <a:ea typeface="微软雅黑" panose="020B0503020204020204" pitchFamily="34" charset="-122"/>
              </a:rPr>
              <a:t>Arithmetic Sharing</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加法门</a:t>
            </a:r>
            <a:r>
              <a:rPr lang="en-US" altLang="zh-CN" sz="1600" b="1" dirty="0">
                <a:latin typeface="微软雅黑" panose="020B0503020204020204" pitchFamily="34" charset="-122"/>
                <a:ea typeface="微软雅黑" panose="020B0503020204020204" pitchFamily="34" charset="-122"/>
              </a:rPr>
              <a:t>+</a:t>
            </a:r>
          </a:p>
          <a:p>
            <a:endParaRPr lang="zh-CN" altLang="en-US" sz="1600" dirty="0">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E20FC3CB-871B-4B3C-8411-655C367745C5}"/>
              </a:ext>
            </a:extLst>
          </p:cNvPr>
          <p:cNvGrpSpPr/>
          <p:nvPr/>
        </p:nvGrpSpPr>
        <p:grpSpPr>
          <a:xfrm>
            <a:off x="1087601" y="2080386"/>
            <a:ext cx="3780414" cy="1073396"/>
            <a:chOff x="1479704" y="2690966"/>
            <a:chExt cx="3780414" cy="1073396"/>
          </a:xfrm>
        </p:grpSpPr>
        <p:pic>
          <p:nvPicPr>
            <p:cNvPr id="21" name="图片 20">
              <a:extLst>
                <a:ext uri="{FF2B5EF4-FFF2-40B4-BE49-F238E27FC236}">
                  <a16:creationId xmlns:a16="http://schemas.microsoft.com/office/drawing/2014/main" id="{9DC9E2BB-7370-365B-0EC0-A7C084CE5103}"/>
                </a:ext>
              </a:extLst>
            </p:cNvPr>
            <p:cNvPicPr>
              <a:picLocks noChangeAspect="1"/>
            </p:cNvPicPr>
            <p:nvPr/>
          </p:nvPicPr>
          <p:blipFill rotWithShape="1">
            <a:blip r:embed="rId3">
              <a:extLst>
                <a:ext uri="{28A0092B-C50C-407E-A947-70E740481C1C}">
                  <a14:useLocalDpi xmlns:a14="http://schemas.microsoft.com/office/drawing/2010/main" val="0"/>
                </a:ext>
              </a:extLst>
            </a:blip>
            <a:srcRect b="16726"/>
            <a:stretch/>
          </p:blipFill>
          <p:spPr>
            <a:xfrm>
              <a:off x="1479704" y="2690966"/>
              <a:ext cx="3780414" cy="1073396"/>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42AE0C1-6C09-E3CE-9322-F720CF12142E}"/>
                    </a:ext>
                  </a:extLst>
                </p:cNvPr>
                <p:cNvSpPr txBox="1"/>
                <p:nvPr/>
              </p:nvSpPr>
              <p:spPr>
                <a:xfrm>
                  <a:off x="2245943" y="3351401"/>
                  <a:ext cx="174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7030A0"/>
                            </a:solidFill>
                            <a:latin typeface="Cambria Math" panose="02040503050406030204" pitchFamily="18" charset="0"/>
                          </a:rPr>
                          <m:t>x</m:t>
                        </m:r>
                      </m:oMath>
                    </m:oMathPara>
                  </a14:m>
                  <a:endParaRPr lang="zh-CN" altLang="en-US" dirty="0">
                    <a:solidFill>
                      <a:srgbClr val="7030A0"/>
                    </a:solidFill>
                  </a:endParaRPr>
                </a:p>
              </p:txBody>
            </p:sp>
          </mc:Choice>
          <mc:Fallback xmlns="">
            <p:sp>
              <p:nvSpPr>
                <p:cNvPr id="22" name="文本框 21">
                  <a:extLst>
                    <a:ext uri="{FF2B5EF4-FFF2-40B4-BE49-F238E27FC236}">
                      <a16:creationId xmlns:a16="http://schemas.microsoft.com/office/drawing/2014/main" id="{242AE0C1-6C09-E3CE-9322-F720CF12142E}"/>
                    </a:ext>
                  </a:extLst>
                </p:cNvPr>
                <p:cNvSpPr txBox="1">
                  <a:spLocks noRot="1" noChangeAspect="1" noMove="1" noResize="1" noEditPoints="1" noAdjustHandles="1" noChangeArrowheads="1" noChangeShapeType="1" noTextEdit="1"/>
                </p:cNvSpPr>
                <p:nvPr/>
              </p:nvSpPr>
              <p:spPr>
                <a:xfrm>
                  <a:off x="2245943" y="3351401"/>
                  <a:ext cx="174727" cy="276999"/>
                </a:xfrm>
                <a:prstGeom prst="rect">
                  <a:avLst/>
                </a:prstGeom>
                <a:blipFill>
                  <a:blip r:embed="rId4"/>
                  <a:stretch>
                    <a:fillRect l="-17241" r="-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B94CAAE-47E8-64EB-A9F5-CCDCCC1CFE04}"/>
                    </a:ext>
                  </a:extLst>
                </p:cNvPr>
                <p:cNvSpPr txBox="1"/>
                <p:nvPr/>
              </p:nvSpPr>
              <p:spPr>
                <a:xfrm>
                  <a:off x="4512369" y="3351401"/>
                  <a:ext cx="179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7030A0"/>
                            </a:solidFill>
                            <a:latin typeface="Cambria Math" panose="02040503050406030204" pitchFamily="18" charset="0"/>
                          </a:rPr>
                          <m:t>y</m:t>
                        </m:r>
                      </m:oMath>
                    </m:oMathPara>
                  </a14:m>
                  <a:endParaRPr lang="zh-CN" altLang="en-US" dirty="0">
                    <a:solidFill>
                      <a:srgbClr val="7030A0"/>
                    </a:solidFill>
                  </a:endParaRPr>
                </a:p>
              </p:txBody>
            </p:sp>
          </mc:Choice>
          <mc:Fallback xmlns="">
            <p:sp>
              <p:nvSpPr>
                <p:cNvPr id="54" name="文本框 53">
                  <a:extLst>
                    <a:ext uri="{FF2B5EF4-FFF2-40B4-BE49-F238E27FC236}">
                      <a16:creationId xmlns:a16="http://schemas.microsoft.com/office/drawing/2014/main" id="{EB94CAAE-47E8-64EB-A9F5-CCDCCC1CFE04}"/>
                    </a:ext>
                  </a:extLst>
                </p:cNvPr>
                <p:cNvSpPr txBox="1">
                  <a:spLocks noRot="1" noChangeAspect="1" noMove="1" noResize="1" noEditPoints="1" noAdjustHandles="1" noChangeArrowheads="1" noChangeShapeType="1" noTextEdit="1"/>
                </p:cNvSpPr>
                <p:nvPr/>
              </p:nvSpPr>
              <p:spPr>
                <a:xfrm>
                  <a:off x="4512369" y="3351401"/>
                  <a:ext cx="179536" cy="276999"/>
                </a:xfrm>
                <a:prstGeom prst="rect">
                  <a:avLst/>
                </a:prstGeom>
                <a:blipFill>
                  <a:blip r:embed="rId5"/>
                  <a:stretch>
                    <a:fillRect l="-30000" r="-26667" b="-2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83EA138-74AE-34F6-6542-E8DCD76DC990}"/>
                  </a:ext>
                </a:extLst>
              </p:cNvPr>
              <p:cNvSpPr txBox="1"/>
              <p:nvPr/>
            </p:nvSpPr>
            <p:spPr>
              <a:xfrm>
                <a:off x="1030687" y="3189036"/>
                <a:ext cx="3854706" cy="468333"/>
              </a:xfrm>
              <a:prstGeom prst="rect">
                <a:avLst/>
              </a:prstGeom>
              <a:noFill/>
            </p:spPr>
            <p:txBody>
              <a:bodyPr wrap="square" rtlCol="0">
                <a:spAutoFit/>
              </a:bodyPr>
              <a:lstStyle/>
              <a:p>
                <a14:m>
                  <m:oMath xmlns:m="http://schemas.openxmlformats.org/officeDocument/2006/math">
                    <m:r>
                      <a:rPr lang="en-US" altLang="zh-CN" sz="1200" smtClean="0">
                        <a:latin typeface="Cambria Math" panose="02040503050406030204" pitchFamily="18" charset="0"/>
                        <a:ea typeface="微软雅黑" panose="020B0503020204020204" pitchFamily="34" charset="-122"/>
                      </a:rPr>
                      <m:t>𝑥</m:t>
                    </m:r>
                    <m:r>
                      <a:rPr lang="en-US" altLang="zh-CN" sz="1200" smtClean="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r>
                      <a:rPr lang="en-US" altLang="zh-CN" sz="1200">
                        <a:latin typeface="Cambria Math" panose="02040503050406030204" pitchFamily="18" charset="0"/>
                        <a:ea typeface="微软雅黑" panose="020B0503020204020204" pitchFamily="34" charset="-122"/>
                      </a:rPr>
                      <m:t>(</m:t>
                    </m:r>
                    <m:r>
                      <a:rPr lang="en-US" altLang="zh-CN" sz="1200">
                        <a:latin typeface="Cambria Math" panose="02040503050406030204" pitchFamily="18" charset="0"/>
                        <a:ea typeface="微软雅黑" panose="020B0503020204020204" pitchFamily="34" charset="-122"/>
                      </a:rPr>
                      <m:t>𝑚𝑜𝑑</m:t>
                    </m:r>
                    <m:r>
                      <a:rPr lang="en-US" altLang="zh-CN" sz="1200">
                        <a:latin typeface="Cambria Math" panose="02040503050406030204" pitchFamily="18" charset="0"/>
                        <a:ea typeface="微软雅黑" panose="020B0503020204020204" pitchFamily="34" charset="-122"/>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r>
                      <a:rPr lang="en-US" altLang="zh-CN" sz="1200">
                        <a:latin typeface="Cambria Math" panose="02040503050406030204" pitchFamily="18" charset="0"/>
                        <a:ea typeface="微软雅黑" panose="020B0503020204020204" pitchFamily="34" charset="-122"/>
                      </a:rPr>
                      <m:t>)</m:t>
                    </m:r>
                  </m:oMath>
                </a14:m>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0</m:t>
                        </m:r>
                      </m:sub>
                    </m:sSub>
                  </m:oMath>
                </a14:m>
                <a:r>
                  <a:rPr lang="zh-CN" altLang="en-US" sz="1200" dirty="0">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oMath>
                </a14:m>
                <a:r>
                  <a:rPr lang="zh-CN" altLang="en-US" sz="1200" dirty="0">
                    <a:latin typeface="微软雅黑" panose="020B0503020204020204" pitchFamily="34" charset="-122"/>
                    <a:ea typeface="微软雅黑" panose="020B0503020204020204" pitchFamily="34" charset="-122"/>
                  </a:rPr>
                  <a:t>发给</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1</m:t>
                        </m:r>
                      </m:sub>
                    </m:sSub>
                    <m:r>
                      <a:rPr lang="zh-CN" altLang="en-US" sz="1200" dirty="0">
                        <a:latin typeface="Cambria Math" panose="02040503050406030204" pitchFamily="18" charset="0"/>
                        <a:ea typeface="微软雅黑" panose="020B0503020204020204" pitchFamily="34" charset="-122"/>
                      </a:rPr>
                      <m:t>，</m:t>
                    </m:r>
                  </m:oMath>
                </a14:m>
                <a:r>
                  <a:rPr lang="zh-CN" altLang="en-US" sz="1200" dirty="0">
                    <a:latin typeface="微软雅黑" panose="020B0503020204020204" pitchFamily="34" charset="-122"/>
                    <a:ea typeface="微软雅黑" panose="020B0503020204020204" pitchFamily="34" charset="-122"/>
                  </a:rPr>
                  <a:t>保留</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oMath>
                </a14:m>
                <a:endParaRPr lang="en-US" altLang="zh-CN" sz="1200" dirty="0">
                  <a:latin typeface="微软雅黑" panose="020B0503020204020204" pitchFamily="34" charset="-122"/>
                  <a:ea typeface="微软雅黑" panose="020B0503020204020204" pitchFamily="34" charset="-122"/>
                </a:endParaRPr>
              </a:p>
              <a:p>
                <a14:m>
                  <m:oMath xmlns:m="http://schemas.openxmlformats.org/officeDocument/2006/math">
                    <m:r>
                      <m:rPr>
                        <m:sty m:val="p"/>
                      </m:rPr>
                      <a:rPr lang="en-US" altLang="zh-CN" sz="1200" b="0" i="0" smtClean="0">
                        <a:latin typeface="Cambria Math" panose="02040503050406030204" pitchFamily="18" charset="0"/>
                        <a:ea typeface="微软雅黑" panose="020B0503020204020204" pitchFamily="34" charset="-122"/>
                      </a:rPr>
                      <m:t>y</m:t>
                    </m:r>
                    <m:r>
                      <a:rPr lang="en-US" altLang="zh-CN" sz="1200" smtClean="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b="0" i="0" smtClean="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b="0" i="0" smtClean="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1</m:t>
                        </m:r>
                      </m:sub>
                    </m:sSub>
                    <m:r>
                      <a:rPr lang="en-US" altLang="zh-CN" sz="1200">
                        <a:latin typeface="Cambria Math" panose="02040503050406030204" pitchFamily="18" charset="0"/>
                        <a:ea typeface="微软雅黑" panose="020B0503020204020204" pitchFamily="34" charset="-122"/>
                      </a:rPr>
                      <m:t>(</m:t>
                    </m:r>
                    <m:r>
                      <a:rPr lang="en-US" altLang="zh-CN" sz="1200">
                        <a:latin typeface="Cambria Math" panose="02040503050406030204" pitchFamily="18" charset="0"/>
                        <a:ea typeface="微软雅黑" panose="020B0503020204020204" pitchFamily="34" charset="-122"/>
                      </a:rPr>
                      <m:t>𝑚𝑜𝑑</m:t>
                    </m:r>
                    <m:r>
                      <a:rPr lang="en-US" altLang="zh-CN" sz="1200">
                        <a:latin typeface="Cambria Math" panose="02040503050406030204" pitchFamily="18" charset="0"/>
                        <a:ea typeface="微软雅黑" panose="020B0503020204020204" pitchFamily="34" charset="-122"/>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r>
                      <a:rPr lang="en-US" altLang="zh-CN" sz="1200">
                        <a:latin typeface="Cambria Math" panose="02040503050406030204" pitchFamily="18" charset="0"/>
                        <a:ea typeface="微软雅黑" panose="020B0503020204020204" pitchFamily="34" charset="-122"/>
                      </a:rPr>
                      <m:t>)</m:t>
                    </m:r>
                  </m:oMath>
                </a14:m>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oMath>
                </a14:m>
                <a:r>
                  <a:rPr lang="zh-CN" altLang="en-US" sz="1200" dirty="0">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b="0" i="0" smtClean="0">
                            <a:latin typeface="Cambria Math" panose="02040503050406030204" pitchFamily="18" charset="0"/>
                            <a:ea typeface="微软雅黑" panose="020B0503020204020204" pitchFamily="34" charset="-122"/>
                          </a:rPr>
                          <m:t>y</m:t>
                        </m:r>
                      </m:e>
                      <m:sub>
                        <m:r>
                          <a:rPr lang="en-US" altLang="zh-CN" sz="1200" b="0" i="0" smtClean="0">
                            <a:latin typeface="Cambria Math" panose="02040503050406030204" pitchFamily="18" charset="0"/>
                            <a:ea typeface="微软雅黑" panose="020B0503020204020204" pitchFamily="34" charset="-122"/>
                          </a:rPr>
                          <m:t>0</m:t>
                        </m:r>
                      </m:sub>
                    </m:sSub>
                  </m:oMath>
                </a14:m>
                <a:r>
                  <a:rPr lang="zh-CN" altLang="en-US" sz="1200" dirty="0">
                    <a:latin typeface="微软雅黑" panose="020B0503020204020204" pitchFamily="34" charset="-122"/>
                    <a:ea typeface="微软雅黑" panose="020B0503020204020204" pitchFamily="34" charset="-122"/>
                  </a:rPr>
                  <a:t>发给</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0</m:t>
                        </m:r>
                      </m:sub>
                    </m:sSub>
                    <m:r>
                      <a:rPr lang="zh-CN" altLang="en-US" sz="1200" dirty="0">
                        <a:latin typeface="Cambria Math" panose="02040503050406030204" pitchFamily="18" charset="0"/>
                        <a:ea typeface="微软雅黑" panose="020B0503020204020204" pitchFamily="34" charset="-122"/>
                      </a:rPr>
                      <m:t>，</m:t>
                    </m:r>
                  </m:oMath>
                </a14:m>
                <a:r>
                  <a:rPr lang="zh-CN" altLang="en-US" sz="1200" dirty="0">
                    <a:latin typeface="微软雅黑" panose="020B0503020204020204" pitchFamily="34" charset="-122"/>
                    <a:ea typeface="微软雅黑" panose="020B0503020204020204" pitchFamily="34" charset="-122"/>
                  </a:rPr>
                  <a:t>保留</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1</m:t>
                        </m:r>
                      </m:sub>
                    </m:sSub>
                  </m:oMath>
                </a14:m>
                <a:endParaRPr lang="zh-CN" altLang="en-US" sz="1200" dirty="0">
                  <a:latin typeface="微软雅黑" panose="020B0503020204020204" pitchFamily="34" charset="-122"/>
                  <a:ea typeface="微软雅黑" panose="020B0503020204020204" pitchFamily="34" charset="-122"/>
                </a:endParaRPr>
              </a:p>
            </p:txBody>
          </p:sp>
        </mc:Choice>
        <mc:Fallback xmlns="">
          <p:sp>
            <p:nvSpPr>
              <p:cNvPr id="43" name="文本框 42">
                <a:extLst>
                  <a:ext uri="{FF2B5EF4-FFF2-40B4-BE49-F238E27FC236}">
                    <a16:creationId xmlns:a16="http://schemas.microsoft.com/office/drawing/2014/main" id="{483EA138-74AE-34F6-6542-E8DCD76DC990}"/>
                  </a:ext>
                </a:extLst>
              </p:cNvPr>
              <p:cNvSpPr txBox="1">
                <a:spLocks noRot="1" noChangeAspect="1" noMove="1" noResize="1" noEditPoints="1" noAdjustHandles="1" noChangeArrowheads="1" noChangeShapeType="1" noTextEdit="1"/>
              </p:cNvSpPr>
              <p:nvPr/>
            </p:nvSpPr>
            <p:spPr>
              <a:xfrm>
                <a:off x="1030687" y="3189036"/>
                <a:ext cx="3854706" cy="468333"/>
              </a:xfrm>
              <a:prstGeom prst="rect">
                <a:avLst/>
              </a:prstGeom>
              <a:blipFill>
                <a:blip r:embed="rId6"/>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5" name="表格 47">
                <a:extLst>
                  <a:ext uri="{FF2B5EF4-FFF2-40B4-BE49-F238E27FC236}">
                    <a16:creationId xmlns:a16="http://schemas.microsoft.com/office/drawing/2014/main" id="{3A2729F1-083D-723A-D65A-87271535E0A6}"/>
                  </a:ext>
                </a:extLst>
              </p:cNvPr>
              <p:cNvGraphicFramePr>
                <a:graphicFrameLocks noGrp="1"/>
              </p:cNvGraphicFramePr>
              <p:nvPr>
                <p:extLst>
                  <p:ext uri="{D42A27DB-BD31-4B8C-83A1-F6EECF244321}">
                    <p14:modId xmlns:p14="http://schemas.microsoft.com/office/powerpoint/2010/main" val="1685999249"/>
                  </p:ext>
                </p:extLst>
              </p:nvPr>
            </p:nvGraphicFramePr>
            <p:xfrm>
              <a:off x="966470" y="3667961"/>
              <a:ext cx="3487956" cy="548640"/>
            </p:xfrm>
            <a:graphic>
              <a:graphicData uri="http://schemas.openxmlformats.org/drawingml/2006/table">
                <a:tbl>
                  <a:tblPr firstRow="1" bandRow="1">
                    <a:tableStyleId>{7DF18680-E054-41AD-8BC1-D1AEF772440D}</a:tableStyleId>
                  </a:tblPr>
                  <a:tblGrid>
                    <a:gridCol w="1162652">
                      <a:extLst>
                        <a:ext uri="{9D8B030D-6E8A-4147-A177-3AD203B41FA5}">
                          <a16:colId xmlns:a16="http://schemas.microsoft.com/office/drawing/2014/main" val="3420425572"/>
                        </a:ext>
                      </a:extLst>
                    </a:gridCol>
                    <a:gridCol w="1162652">
                      <a:extLst>
                        <a:ext uri="{9D8B030D-6E8A-4147-A177-3AD203B41FA5}">
                          <a16:colId xmlns:a16="http://schemas.microsoft.com/office/drawing/2014/main" val="476959205"/>
                        </a:ext>
                      </a:extLst>
                    </a:gridCol>
                    <a:gridCol w="1162652">
                      <a:extLst>
                        <a:ext uri="{9D8B030D-6E8A-4147-A177-3AD203B41FA5}">
                          <a16:colId xmlns:a16="http://schemas.microsoft.com/office/drawing/2014/main" val="3971399254"/>
                        </a:ext>
                      </a:extLst>
                    </a:gridCol>
                  </a:tblGrid>
                  <a:tr h="193645">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dirty="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a:solidFill>
                                          <a:schemeClr val="tx1"/>
                                        </a:solidFill>
                                        <a:latin typeface="Cambria Math" panose="02040503050406030204" pitchFamily="18" charset="0"/>
                                        <a:ea typeface="微软雅黑" panose="020B0503020204020204" pitchFamily="34" charset="-122"/>
                                      </a:rPr>
                                      <m:t>𝑥</m:t>
                                    </m:r>
                                  </m:e>
                                  <m:sub>
                                    <m:r>
                                      <a:rPr lang="en-US" altLang="zh-CN" sz="120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m:rPr>
                                        <m:sty m:val="p"/>
                                      </m:rPr>
                                      <a:rPr lang="en-US" altLang="zh-CN" sz="1200" b="0" i="0" smtClean="0">
                                        <a:solidFill>
                                          <a:schemeClr val="tx1"/>
                                        </a:solidFill>
                                        <a:latin typeface="Cambria Math" panose="02040503050406030204" pitchFamily="18" charset="0"/>
                                        <a:ea typeface="微软雅黑" panose="020B0503020204020204" pitchFamily="34" charset="-122"/>
                                      </a:rPr>
                                      <m:t>y</m:t>
                                    </m:r>
                                  </m:e>
                                  <m:sub>
                                    <m:r>
                                      <a:rPr lang="en-US" altLang="zh-CN" sz="1200" b="0" i="0" smtClean="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extLst>
                      <a:ext uri="{0D108BD9-81ED-4DB2-BD59-A6C34878D82A}">
                        <a16:rowId xmlns:a16="http://schemas.microsoft.com/office/drawing/2014/main" val="1247991821"/>
                      </a:ext>
                    </a:extLst>
                  </a:tr>
                  <a:tr h="191960">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ea typeface="微软雅黑" panose="020B0503020204020204" pitchFamily="34" charset="-122"/>
                                      </a:rPr>
                                    </m:ctrlPr>
                                  </m:sSubPr>
                                  <m:e>
                                    <m:r>
                                      <m:rPr>
                                        <m:sty m:val="p"/>
                                      </m:rPr>
                                      <a:rPr lang="en-US" altLang="zh-CN" sz="120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extLst>
                      <a:ext uri="{0D108BD9-81ED-4DB2-BD59-A6C34878D82A}">
                        <a16:rowId xmlns:a16="http://schemas.microsoft.com/office/drawing/2014/main" val="1478696489"/>
                      </a:ext>
                    </a:extLst>
                  </a:tr>
                </a:tbl>
              </a:graphicData>
            </a:graphic>
          </p:graphicFrame>
        </mc:Choice>
        <mc:Fallback xmlns="">
          <p:graphicFrame>
            <p:nvGraphicFramePr>
              <p:cNvPr id="45" name="表格 47">
                <a:extLst>
                  <a:ext uri="{FF2B5EF4-FFF2-40B4-BE49-F238E27FC236}">
                    <a16:creationId xmlns:a16="http://schemas.microsoft.com/office/drawing/2014/main" id="{3A2729F1-083D-723A-D65A-87271535E0A6}"/>
                  </a:ext>
                </a:extLst>
              </p:cNvPr>
              <p:cNvGraphicFramePr>
                <a:graphicFrameLocks noGrp="1"/>
              </p:cNvGraphicFramePr>
              <p:nvPr>
                <p:extLst>
                  <p:ext uri="{D42A27DB-BD31-4B8C-83A1-F6EECF244321}">
                    <p14:modId xmlns:p14="http://schemas.microsoft.com/office/powerpoint/2010/main" val="1685999249"/>
                  </p:ext>
                </p:extLst>
              </p:nvPr>
            </p:nvGraphicFramePr>
            <p:xfrm>
              <a:off x="966470" y="3667961"/>
              <a:ext cx="3487956" cy="548640"/>
            </p:xfrm>
            <a:graphic>
              <a:graphicData uri="http://schemas.openxmlformats.org/drawingml/2006/table">
                <a:tbl>
                  <a:tblPr firstRow="1" bandRow="1">
                    <a:tableStyleId>{7DF18680-E054-41AD-8BC1-D1AEF772440D}</a:tableStyleId>
                  </a:tblPr>
                  <a:tblGrid>
                    <a:gridCol w="1162652">
                      <a:extLst>
                        <a:ext uri="{9D8B030D-6E8A-4147-A177-3AD203B41FA5}">
                          <a16:colId xmlns:a16="http://schemas.microsoft.com/office/drawing/2014/main" val="3420425572"/>
                        </a:ext>
                      </a:extLst>
                    </a:gridCol>
                    <a:gridCol w="1162652">
                      <a:extLst>
                        <a:ext uri="{9D8B030D-6E8A-4147-A177-3AD203B41FA5}">
                          <a16:colId xmlns:a16="http://schemas.microsoft.com/office/drawing/2014/main" val="476959205"/>
                        </a:ext>
                      </a:extLst>
                    </a:gridCol>
                    <a:gridCol w="1162652">
                      <a:extLst>
                        <a:ext uri="{9D8B030D-6E8A-4147-A177-3AD203B41FA5}">
                          <a16:colId xmlns:a16="http://schemas.microsoft.com/office/drawing/2014/main" val="3971399254"/>
                        </a:ext>
                      </a:extLst>
                    </a:gridCol>
                  </a:tblGrid>
                  <a:tr h="274320">
                    <a:tc>
                      <a:txBody>
                        <a:bodyPr/>
                        <a:lstStyle/>
                        <a:p>
                          <a:endParaRPr lang="zh-CN"/>
                        </a:p>
                      </a:txBody>
                      <a:tcPr>
                        <a:blipFill>
                          <a:blip r:embed="rId7"/>
                          <a:stretch>
                            <a:fillRect l="-524" t="-2174" r="-202094" b="-102174"/>
                          </a:stretch>
                        </a:blipFill>
                      </a:tcPr>
                    </a:tc>
                    <a:tc>
                      <a:txBody>
                        <a:bodyPr/>
                        <a:lstStyle/>
                        <a:p>
                          <a:endParaRPr lang="zh-CN"/>
                        </a:p>
                      </a:txBody>
                      <a:tcPr>
                        <a:blipFill>
                          <a:blip r:embed="rId7"/>
                          <a:stretch>
                            <a:fillRect l="-100524" t="-2174" r="-102094" b="-102174"/>
                          </a:stretch>
                        </a:blipFill>
                      </a:tcPr>
                    </a:tc>
                    <a:tc>
                      <a:txBody>
                        <a:bodyPr/>
                        <a:lstStyle/>
                        <a:p>
                          <a:endParaRPr lang="zh-CN"/>
                        </a:p>
                      </a:txBody>
                      <a:tcPr>
                        <a:blipFill>
                          <a:blip r:embed="rId7"/>
                          <a:stretch>
                            <a:fillRect l="-200524" t="-2174" r="-2094" b="-102174"/>
                          </a:stretch>
                        </a:blipFill>
                      </a:tcPr>
                    </a:tc>
                    <a:extLst>
                      <a:ext uri="{0D108BD9-81ED-4DB2-BD59-A6C34878D82A}">
                        <a16:rowId xmlns:a16="http://schemas.microsoft.com/office/drawing/2014/main" val="1247991821"/>
                      </a:ext>
                    </a:extLst>
                  </a:tr>
                  <a:tr h="274320">
                    <a:tc>
                      <a:txBody>
                        <a:bodyPr/>
                        <a:lstStyle/>
                        <a:p>
                          <a:endParaRPr lang="zh-CN"/>
                        </a:p>
                      </a:txBody>
                      <a:tcPr>
                        <a:blipFill>
                          <a:blip r:embed="rId7"/>
                          <a:stretch>
                            <a:fillRect l="-524" t="-104444" r="-202094" b="-4444"/>
                          </a:stretch>
                        </a:blipFill>
                      </a:tcPr>
                    </a:tc>
                    <a:tc>
                      <a:txBody>
                        <a:bodyPr/>
                        <a:lstStyle/>
                        <a:p>
                          <a:endParaRPr lang="zh-CN"/>
                        </a:p>
                      </a:txBody>
                      <a:tcPr>
                        <a:blipFill>
                          <a:blip r:embed="rId7"/>
                          <a:stretch>
                            <a:fillRect l="-100524" t="-104444" r="-102094" b="-4444"/>
                          </a:stretch>
                        </a:blipFill>
                      </a:tcPr>
                    </a:tc>
                    <a:tc>
                      <a:txBody>
                        <a:bodyPr/>
                        <a:lstStyle/>
                        <a:p>
                          <a:endParaRPr lang="zh-CN"/>
                        </a:p>
                      </a:txBody>
                      <a:tcPr>
                        <a:blipFill>
                          <a:blip r:embed="rId7"/>
                          <a:stretch>
                            <a:fillRect l="-200524" t="-104444" r="-2094" b="-4444"/>
                          </a:stretch>
                        </a:blipFill>
                      </a:tcPr>
                    </a:tc>
                    <a:extLst>
                      <a:ext uri="{0D108BD9-81ED-4DB2-BD59-A6C34878D82A}">
                        <a16:rowId xmlns:a16="http://schemas.microsoft.com/office/drawing/2014/main" val="1478696489"/>
                      </a:ext>
                    </a:extLst>
                  </a:tr>
                </a:tbl>
              </a:graphicData>
            </a:graphic>
          </p:graphicFrame>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1F661AA3-590B-7131-9296-F69938670E45}"/>
                  </a:ext>
                </a:extLst>
              </p:cNvPr>
              <p:cNvSpPr txBox="1"/>
              <p:nvPr/>
            </p:nvSpPr>
            <p:spPr>
              <a:xfrm>
                <a:off x="948449" y="4235168"/>
                <a:ext cx="3815039" cy="649665"/>
              </a:xfrm>
              <a:prstGeom prst="rect">
                <a:avLst/>
              </a:prstGeom>
              <a:noFill/>
            </p:spPr>
            <p:txBody>
              <a:bodyPr wrap="square" rtlCol="0">
                <a:spAutoFit/>
              </a:bodyPr>
              <a:lstStyle/>
              <a:p>
                <a14:m>
                  <m:oMath xmlns:m="http://schemas.openxmlformats.org/officeDocument/2006/math">
                    <m:sSub>
                      <m:sSubPr>
                        <m:ctrlPr>
                          <a:rPr lang="en-US" altLang="zh-CN" sz="1200" i="1" dirty="0" smtClean="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0</m:t>
                        </m:r>
                      </m:sub>
                    </m:sSub>
                    <m:r>
                      <a:rPr lang="zh-CN" altLang="en-US" sz="1200" i="1" dirty="0">
                        <a:latin typeface="Cambria Math" panose="02040503050406030204" pitchFamily="18" charset="0"/>
                        <a:ea typeface="微软雅黑" panose="020B0503020204020204" pitchFamily="34" charset="-122"/>
                      </a:rPr>
                      <m:t>公开</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𝑦</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 </m:t>
                    </m:r>
                    <m:r>
                      <a:rPr lang="zh-CN" altLang="en-US" sz="1200" i="1">
                        <a:latin typeface="Cambria Math" panose="02040503050406030204" pitchFamily="18" charset="0"/>
                        <a:ea typeface="微软雅黑" panose="020B0503020204020204" pitchFamily="34" charset="-122"/>
                      </a:rPr>
                      <m:t>，</m:t>
                    </m:r>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r>
                      <a:rPr lang="zh-CN" altLang="en-US" sz="1200" i="1" dirty="0">
                        <a:latin typeface="Cambria Math" panose="02040503050406030204" pitchFamily="18" charset="0"/>
                        <a:ea typeface="微软雅黑" panose="020B0503020204020204" pitchFamily="34" charset="-122"/>
                      </a:rPr>
                      <m:t>公开</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b="0" i="0" smtClean="0">
                            <a:latin typeface="Cambria Math" panose="02040503050406030204" pitchFamily="18" charset="0"/>
                            <a:ea typeface="微软雅黑" panose="020B0503020204020204" pitchFamily="34" charset="-122"/>
                          </a:rPr>
                          <m:t>1</m:t>
                        </m:r>
                      </m:sub>
                    </m:sSub>
                    <m:r>
                      <a:rPr lang="en-US" altLang="zh-CN" sz="1200" i="1">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𝑦</m:t>
                        </m:r>
                      </m:e>
                      <m:sub>
                        <m:r>
                          <a:rPr lang="en-US" altLang="zh-CN" sz="1200" b="0" i="0" smtClean="0">
                            <a:latin typeface="Cambria Math" panose="02040503050406030204" pitchFamily="18" charset="0"/>
                            <a:ea typeface="微软雅黑" panose="020B0503020204020204" pitchFamily="34" charset="-122"/>
                          </a:rPr>
                          <m:t>1</m:t>
                        </m:r>
                      </m:sub>
                    </m:sSub>
                  </m:oMath>
                </a14:m>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计算</a:t>
                </a:r>
                <a14:m>
                  <m:oMath xmlns:m="http://schemas.openxmlformats.org/officeDocument/2006/math">
                    <m:r>
                      <a:rPr lang="zh-CN" altLang="en-US" sz="1200">
                        <a:latin typeface="Cambria Math" panose="02040503050406030204" pitchFamily="18" charset="0"/>
                        <a:ea typeface="微软雅黑" panose="020B0503020204020204" pitchFamily="34" charset="-122"/>
                      </a:rPr>
                      <m:t>：</m:t>
                    </m:r>
                  </m:oMath>
                </a14:m>
                <a:endParaRPr lang="en-US" altLang="zh-CN" sz="12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1200" b="0" i="0" smtClean="0">
                          <a:latin typeface="Cambria Math" panose="02040503050406030204" pitchFamily="18" charset="0"/>
                          <a:ea typeface="微软雅黑" panose="020B0503020204020204" pitchFamily="34" charset="-122"/>
                        </a:rPr>
                        <m:t>z</m:t>
                      </m:r>
                      <m:r>
                        <a:rPr lang="en-US" altLang="zh-CN" sz="1200" b="0" i="0" smtClean="0">
                          <a:latin typeface="Cambria Math" panose="02040503050406030204" pitchFamily="18" charset="0"/>
                          <a:ea typeface="微软雅黑" panose="020B0503020204020204" pitchFamily="34" charset="-122"/>
                        </a:rPr>
                        <m:t>=</m:t>
                      </m:r>
                      <m:r>
                        <a:rPr lang="en-US" altLang="zh-CN" sz="1200" smtClean="0">
                          <a:latin typeface="Cambria Math" panose="02040503050406030204" pitchFamily="18" charset="0"/>
                          <a:ea typeface="微软雅黑" panose="020B0503020204020204" pitchFamily="34" charset="-122"/>
                        </a:rPr>
                        <m:t>𝑥</m:t>
                      </m:r>
                      <m:r>
                        <a:rPr lang="en-US" altLang="zh-CN" sz="1200" b="0" i="0" smtClean="0">
                          <a:latin typeface="Cambria Math" panose="02040503050406030204" pitchFamily="18" charset="0"/>
                          <a:ea typeface="微软雅黑" panose="020B0503020204020204" pitchFamily="34" charset="-122"/>
                        </a:rPr>
                        <m:t>+</m:t>
                      </m:r>
                      <m:r>
                        <m:rPr>
                          <m:sty m:val="p"/>
                        </m:rPr>
                        <a:rPr lang="en-US" altLang="zh-CN" sz="1200" b="0" i="0" smtClean="0">
                          <a:latin typeface="Cambria Math" panose="02040503050406030204" pitchFamily="18" charset="0"/>
                          <a:ea typeface="微软雅黑" panose="020B0503020204020204" pitchFamily="34" charset="-122"/>
                        </a:rPr>
                        <m:t>y</m:t>
                      </m:r>
                      <m:r>
                        <a:rPr lang="en-US" altLang="zh-CN" sz="1200" b="0" i="0"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m:t>
                      </m:r>
                      <m:r>
                        <a:rPr lang="en-US" altLang="zh-CN" sz="1200" b="0" i="0" smtClean="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r>
                        <a:rPr lang="en-US" altLang="zh-CN" sz="1200" b="0" i="1" smtClean="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1</m:t>
                          </m:r>
                        </m:sub>
                      </m:sSub>
                      <m:r>
                        <a:rPr lang="en-US" altLang="zh-CN" sz="1200" b="0" i="1" smtClean="0">
                          <a:latin typeface="Cambria Math" panose="02040503050406030204" pitchFamily="18" charset="0"/>
                          <a:ea typeface="微软雅黑" panose="020B0503020204020204" pitchFamily="34" charset="-122"/>
                        </a:rPr>
                        <m:t>)</m:t>
                      </m:r>
                      <m:r>
                        <a:rPr lang="zh-CN" altLang="en-US" sz="1200" i="1">
                          <a:latin typeface="Cambria Math" panose="02040503050406030204" pitchFamily="18" charset="0"/>
                          <a:ea typeface="微软雅黑" panose="020B0503020204020204" pitchFamily="34" charset="-122"/>
                        </a:rPr>
                        <m:t>）</m:t>
                      </m:r>
                      <m:r>
                        <a:rPr lang="en-US" altLang="zh-CN" sz="1200">
                          <a:latin typeface="Cambria Math" panose="02040503050406030204" pitchFamily="18" charset="0"/>
                          <a:ea typeface="微软雅黑" panose="020B0503020204020204" pitchFamily="34" charset="-122"/>
                        </a:rPr>
                        <m:t>(</m:t>
                      </m:r>
                      <m:r>
                        <a:rPr lang="en-US" altLang="zh-CN" sz="1200">
                          <a:latin typeface="Cambria Math" panose="02040503050406030204" pitchFamily="18" charset="0"/>
                          <a:ea typeface="微软雅黑" panose="020B0503020204020204" pitchFamily="34" charset="-122"/>
                        </a:rPr>
                        <m:t>𝑚𝑜𝑑</m:t>
                      </m:r>
                      <m:r>
                        <a:rPr lang="en-US" altLang="zh-CN" sz="1200">
                          <a:latin typeface="Cambria Math" panose="02040503050406030204" pitchFamily="18" charset="0"/>
                          <a:ea typeface="微软雅黑" panose="020B0503020204020204" pitchFamily="34" charset="-122"/>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r>
                        <a:rPr lang="en-US" altLang="zh-CN" sz="1200" b="0" i="0" smtClean="0">
                          <a:latin typeface="Cambria Math" panose="02040503050406030204" pitchFamily="18" charset="0"/>
                          <a:ea typeface="微软雅黑" panose="020B0503020204020204" pitchFamily="34" charset="-122"/>
                        </a:rPr>
                        <m:t>)</m:t>
                      </m:r>
                    </m:oMath>
                  </m:oMathPara>
                </a14:m>
                <a:endParaRPr lang="zh-CN" altLang="en-US" sz="1200" dirty="0">
                  <a:latin typeface="微软雅黑" panose="020B0503020204020204" pitchFamily="34" charset="-122"/>
                  <a:ea typeface="微软雅黑" panose="020B0503020204020204" pitchFamily="34" charset="-122"/>
                </a:endParaRPr>
              </a:p>
            </p:txBody>
          </p:sp>
        </mc:Choice>
        <mc:Fallback xmlns="">
          <p:sp>
            <p:nvSpPr>
              <p:cNvPr id="65" name="文本框 64">
                <a:extLst>
                  <a:ext uri="{FF2B5EF4-FFF2-40B4-BE49-F238E27FC236}">
                    <a16:creationId xmlns:a16="http://schemas.microsoft.com/office/drawing/2014/main" id="{1F661AA3-590B-7131-9296-F69938670E45}"/>
                  </a:ext>
                </a:extLst>
              </p:cNvPr>
              <p:cNvSpPr txBox="1">
                <a:spLocks noRot="1" noChangeAspect="1" noMove="1" noResize="1" noEditPoints="1" noAdjustHandles="1" noChangeArrowheads="1" noChangeShapeType="1" noTextEdit="1"/>
              </p:cNvSpPr>
              <p:nvPr/>
            </p:nvSpPr>
            <p:spPr>
              <a:xfrm>
                <a:off x="948449" y="4235168"/>
                <a:ext cx="3815039" cy="649665"/>
              </a:xfrm>
              <a:prstGeom prst="rect">
                <a:avLst/>
              </a:prstGeom>
              <a:blipFill>
                <a:blip r:embed="rId8"/>
                <a:stretch>
                  <a:fillRect l="-160" b="-4717"/>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28FB33E9-8BC8-3743-1D4F-BB3499CD214C}"/>
              </a:ext>
            </a:extLst>
          </p:cNvPr>
          <p:cNvSpPr txBox="1"/>
          <p:nvPr/>
        </p:nvSpPr>
        <p:spPr>
          <a:xfrm>
            <a:off x="856229" y="5020620"/>
            <a:ext cx="1999739" cy="369332"/>
          </a:xfrm>
          <a:prstGeom prst="rect">
            <a:avLst/>
          </a:prstGeom>
          <a:noFill/>
        </p:spPr>
        <p:txBody>
          <a:bodyPr wrap="square">
            <a:spAutoFit/>
          </a:bodyPr>
          <a:lstStyle/>
          <a:p>
            <a:pPr algn="l"/>
            <a:r>
              <a:rPr lang="zh-CN" altLang="en-US" sz="1600" b="1" dirty="0">
                <a:latin typeface="微软雅黑" panose="020B0503020204020204" pitchFamily="34" charset="-122"/>
                <a:ea typeface="微软雅黑" panose="020B0503020204020204" pitchFamily="34" charset="-122"/>
              </a:rPr>
              <a:t>乘法门</a:t>
            </a:r>
            <a:r>
              <a:rPr lang="en-US" altLang="zh-CN" b="1" i="0" dirty="0">
                <a:solidFill>
                  <a:srgbClr val="4F4F4F"/>
                </a:solidFill>
                <a:effectLst/>
                <a:latin typeface="KaTeX_Main"/>
              </a:rPr>
              <a:t>⋅</a:t>
            </a:r>
            <a:endParaRPr lang="en-US" altLang="zh-CN" b="1" i="0" dirty="0">
              <a:solidFill>
                <a:srgbClr val="4F4F4F"/>
              </a:solidFill>
              <a:effectLst/>
              <a:latin typeface="PingFang SC"/>
            </a:endParaRPr>
          </a:p>
        </p:txBody>
      </p:sp>
      <p:grpSp>
        <p:nvGrpSpPr>
          <p:cNvPr id="56" name="组合 55">
            <a:extLst>
              <a:ext uri="{FF2B5EF4-FFF2-40B4-BE49-F238E27FC236}">
                <a16:creationId xmlns:a16="http://schemas.microsoft.com/office/drawing/2014/main" id="{C37108B4-CC14-DF7F-72FE-6C8DA4CF0E85}"/>
              </a:ext>
            </a:extLst>
          </p:cNvPr>
          <p:cNvGrpSpPr/>
          <p:nvPr/>
        </p:nvGrpSpPr>
        <p:grpSpPr>
          <a:xfrm>
            <a:off x="760031" y="5353662"/>
            <a:ext cx="3815039" cy="1073396"/>
            <a:chOff x="7572495" y="1442105"/>
            <a:chExt cx="3815039" cy="1073396"/>
          </a:xfrm>
        </p:grpSpPr>
        <p:pic>
          <p:nvPicPr>
            <p:cNvPr id="52" name="图片 51">
              <a:extLst>
                <a:ext uri="{FF2B5EF4-FFF2-40B4-BE49-F238E27FC236}">
                  <a16:creationId xmlns:a16="http://schemas.microsoft.com/office/drawing/2014/main" id="{80C9D48C-E142-5F12-E305-350F1212FD16}"/>
                </a:ext>
              </a:extLst>
            </p:cNvPr>
            <p:cNvPicPr>
              <a:picLocks noChangeAspect="1"/>
            </p:cNvPicPr>
            <p:nvPr/>
          </p:nvPicPr>
          <p:blipFill rotWithShape="1">
            <a:blip r:embed="rId9">
              <a:extLst>
                <a:ext uri="{28A0092B-C50C-407E-A947-70E740481C1C}">
                  <a14:useLocalDpi xmlns:a14="http://schemas.microsoft.com/office/drawing/2010/main" val="0"/>
                </a:ext>
              </a:extLst>
            </a:blip>
            <a:srcRect b="16017"/>
            <a:stretch/>
          </p:blipFill>
          <p:spPr>
            <a:xfrm>
              <a:off x="7572495" y="1442105"/>
              <a:ext cx="3815039" cy="1073396"/>
            </a:xfrm>
            <a:prstGeom prst="rect">
              <a:avLst/>
            </a:prstGeom>
          </p:spPr>
        </p:pic>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1B67AC80-5344-E9FA-9E0E-AED7045B6E8F}"/>
                    </a:ext>
                  </a:extLst>
                </p:cNvPr>
                <p:cNvSpPr txBox="1"/>
                <p:nvPr/>
              </p:nvSpPr>
              <p:spPr>
                <a:xfrm>
                  <a:off x="8396472" y="2119618"/>
                  <a:ext cx="174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7030A0"/>
                            </a:solidFill>
                            <a:latin typeface="Cambria Math" panose="02040503050406030204" pitchFamily="18" charset="0"/>
                          </a:rPr>
                          <m:t>x</m:t>
                        </m:r>
                      </m:oMath>
                    </m:oMathPara>
                  </a14:m>
                  <a:endParaRPr lang="zh-CN" altLang="en-US" dirty="0">
                    <a:solidFill>
                      <a:srgbClr val="7030A0"/>
                    </a:solidFill>
                  </a:endParaRPr>
                </a:p>
              </p:txBody>
            </p:sp>
          </mc:Choice>
          <mc:Fallback xmlns="">
            <p:sp>
              <p:nvSpPr>
                <p:cNvPr id="69" name="文本框 68">
                  <a:extLst>
                    <a:ext uri="{FF2B5EF4-FFF2-40B4-BE49-F238E27FC236}">
                      <a16:creationId xmlns:a16="http://schemas.microsoft.com/office/drawing/2014/main" id="{1B67AC80-5344-E9FA-9E0E-AED7045B6E8F}"/>
                    </a:ext>
                  </a:extLst>
                </p:cNvPr>
                <p:cNvSpPr txBox="1">
                  <a:spLocks noRot="1" noChangeAspect="1" noMove="1" noResize="1" noEditPoints="1" noAdjustHandles="1" noChangeArrowheads="1" noChangeShapeType="1" noTextEdit="1"/>
                </p:cNvSpPr>
                <p:nvPr/>
              </p:nvSpPr>
              <p:spPr>
                <a:xfrm>
                  <a:off x="8396472" y="2119618"/>
                  <a:ext cx="174727" cy="276999"/>
                </a:xfrm>
                <a:prstGeom prst="rect">
                  <a:avLst/>
                </a:prstGeom>
                <a:blipFill>
                  <a:blip r:embed="rId10"/>
                  <a:stretch>
                    <a:fillRect l="-17241" r="-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781EDAAF-EC17-C867-D288-4ADE0CB8C353}"/>
                    </a:ext>
                  </a:extLst>
                </p:cNvPr>
                <p:cNvSpPr txBox="1"/>
                <p:nvPr/>
              </p:nvSpPr>
              <p:spPr>
                <a:xfrm>
                  <a:off x="10511895" y="2119618"/>
                  <a:ext cx="179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7030A0"/>
                            </a:solidFill>
                            <a:latin typeface="Cambria Math" panose="02040503050406030204" pitchFamily="18" charset="0"/>
                          </a:rPr>
                          <m:t>y</m:t>
                        </m:r>
                      </m:oMath>
                    </m:oMathPara>
                  </a14:m>
                  <a:endParaRPr lang="zh-CN" altLang="en-US" dirty="0">
                    <a:solidFill>
                      <a:srgbClr val="7030A0"/>
                    </a:solidFill>
                  </a:endParaRPr>
                </a:p>
              </p:txBody>
            </p:sp>
          </mc:Choice>
          <mc:Fallback xmlns="">
            <p:sp>
              <p:nvSpPr>
                <p:cNvPr id="72" name="文本框 71">
                  <a:extLst>
                    <a:ext uri="{FF2B5EF4-FFF2-40B4-BE49-F238E27FC236}">
                      <a16:creationId xmlns:a16="http://schemas.microsoft.com/office/drawing/2014/main" id="{781EDAAF-EC17-C867-D288-4ADE0CB8C353}"/>
                    </a:ext>
                  </a:extLst>
                </p:cNvPr>
                <p:cNvSpPr txBox="1">
                  <a:spLocks noRot="1" noChangeAspect="1" noMove="1" noResize="1" noEditPoints="1" noAdjustHandles="1" noChangeArrowheads="1" noChangeShapeType="1" noTextEdit="1"/>
                </p:cNvSpPr>
                <p:nvPr/>
              </p:nvSpPr>
              <p:spPr>
                <a:xfrm>
                  <a:off x="10511895" y="2119618"/>
                  <a:ext cx="179536" cy="276999"/>
                </a:xfrm>
                <a:prstGeom prst="rect">
                  <a:avLst/>
                </a:prstGeom>
                <a:blipFill>
                  <a:blip r:embed="rId11"/>
                  <a:stretch>
                    <a:fillRect l="-30000" r="-26667" b="-2391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7368C8A-62FD-AD17-5AA9-B820B92AE8ED}"/>
                  </a:ext>
                </a:extLst>
              </p:cNvPr>
              <p:cNvSpPr txBox="1"/>
              <p:nvPr/>
            </p:nvSpPr>
            <p:spPr>
              <a:xfrm>
                <a:off x="5736466" y="2102584"/>
                <a:ext cx="5507027" cy="1029000"/>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第一步</a:t>
                </a:r>
                <a:r>
                  <a:rPr lang="zh-CN" altLang="en-US" sz="1200" dirty="0">
                    <a:latin typeface="微软雅黑" panose="020B0503020204020204" pitchFamily="34" charset="-122"/>
                    <a:ea typeface="微软雅黑" panose="020B0503020204020204" pitchFamily="34" charset="-122"/>
                  </a:rPr>
                  <a:t>：将</a:t>
                </a:r>
                <a14:m>
                  <m:oMath xmlns:m="http://schemas.openxmlformats.org/officeDocument/2006/math">
                    <m:r>
                      <a:rPr lang="en-US" altLang="zh-CN" sz="1200" b="0" i="1" smtClean="0">
                        <a:solidFill>
                          <a:srgbClr val="FF0000"/>
                        </a:solidFill>
                        <a:latin typeface="Cambria Math" panose="02040503050406030204" pitchFamily="18" charset="0"/>
                      </a:rPr>
                      <m:t>𝑥</m:t>
                    </m:r>
                    <m:r>
                      <a:rPr lang="en-US" altLang="zh-CN" sz="1200" b="0" i="1" smtClean="0">
                        <a:solidFill>
                          <a:srgbClr val="FF0000"/>
                        </a:solidFill>
                        <a:latin typeface="Cambria Math" panose="02040503050406030204" pitchFamily="18" charset="0"/>
                        <a:ea typeface="Cambria Math" panose="02040503050406030204" pitchFamily="18" charset="0"/>
                      </a:rPr>
                      <m:t>∙</m:t>
                    </m:r>
                    <m:r>
                      <a:rPr lang="en-US" altLang="zh-CN" sz="1200" b="0" i="1" smtClean="0">
                        <a:solidFill>
                          <a:srgbClr val="FF0000"/>
                        </a:solidFill>
                        <a:latin typeface="Cambria Math" panose="02040503050406030204" pitchFamily="18" charset="0"/>
                        <a:ea typeface="Cambria Math" panose="02040503050406030204" pitchFamily="18" charset="0"/>
                      </a:rPr>
                      <m:t>𝑦</m:t>
                    </m:r>
                  </m:oMath>
                </a14:m>
                <a:r>
                  <a:rPr lang="zh-CN" altLang="en-US" sz="1200" dirty="0">
                    <a:latin typeface="微软雅黑" panose="020B0503020204020204" pitchFamily="34" charset="-122"/>
                    <a:ea typeface="微软雅黑" panose="020B0503020204020204" pitchFamily="34" charset="-122"/>
                  </a:rPr>
                  <a:t>拆分为</a:t>
                </a:r>
                <a14:m>
                  <m:oMath xmlns:m="http://schemas.openxmlformats.org/officeDocument/2006/math">
                    <m:sSub>
                      <m:sSubPr>
                        <m:ctrlPr>
                          <a:rPr lang="en-US" altLang="zh-CN" sz="1200" i="1">
                            <a:solidFill>
                              <a:srgbClr val="FF0000"/>
                            </a:solidFill>
                            <a:latin typeface="Cambria Math" panose="02040503050406030204" pitchFamily="18" charset="0"/>
                            <a:ea typeface="Cambria Math" panose="02040503050406030204" pitchFamily="18" charset="0"/>
                          </a:rPr>
                        </m:ctrlPr>
                      </m:sSubPr>
                      <m:e>
                        <m:d>
                          <m:dPr>
                            <m:ctrlPr>
                              <a:rPr lang="en-US" altLang="zh-CN" sz="1200" i="1">
                                <a:solidFill>
                                  <a:srgbClr val="FF0000"/>
                                </a:solidFill>
                                <a:latin typeface="Cambria Math" panose="02040503050406030204" pitchFamily="18" charset="0"/>
                                <a:ea typeface="Cambria Math" panose="02040503050406030204" pitchFamily="18" charset="0"/>
                              </a:rPr>
                            </m:ctrlPr>
                          </m:dPr>
                          <m:e>
                            <m:r>
                              <a:rPr lang="en-US" altLang="zh-CN" sz="1200" i="1">
                                <a:solidFill>
                                  <a:srgbClr val="FF0000"/>
                                </a:solidFill>
                                <a:latin typeface="Cambria Math" panose="02040503050406030204" pitchFamily="18" charset="0"/>
                                <a:ea typeface="Cambria Math" panose="02040503050406030204" pitchFamily="18" charset="0"/>
                              </a:rPr>
                              <m:t>𝑥𝑦</m:t>
                            </m:r>
                          </m:e>
                        </m:d>
                      </m:e>
                      <m:sub>
                        <m:r>
                          <a:rPr lang="en-US" altLang="zh-CN" sz="1200" i="1">
                            <a:solidFill>
                              <a:srgbClr val="FF0000"/>
                            </a:solidFill>
                            <a:latin typeface="Cambria Math" panose="02040503050406030204" pitchFamily="18" charset="0"/>
                            <a:ea typeface="Cambria Math" panose="02040503050406030204" pitchFamily="18" charset="0"/>
                          </a:rPr>
                          <m:t>0</m:t>
                        </m:r>
                      </m:sub>
                    </m:sSub>
                    <m:r>
                      <a:rPr lang="en-US" altLang="zh-CN" sz="1200" i="1">
                        <a:solidFill>
                          <a:srgbClr val="FF0000"/>
                        </a:solidFill>
                        <a:latin typeface="Cambria Math" panose="02040503050406030204" pitchFamily="18" charset="0"/>
                        <a:ea typeface="Cambria Math" panose="02040503050406030204" pitchFamily="18" charset="0"/>
                      </a:rPr>
                      <m:t>+</m:t>
                    </m:r>
                    <m:sSub>
                      <m:sSubPr>
                        <m:ctrlPr>
                          <a:rPr lang="en-US" altLang="zh-CN" sz="1200" i="1">
                            <a:solidFill>
                              <a:srgbClr val="FF0000"/>
                            </a:solidFill>
                            <a:latin typeface="Cambria Math" panose="02040503050406030204" pitchFamily="18" charset="0"/>
                            <a:ea typeface="Cambria Math" panose="02040503050406030204" pitchFamily="18" charset="0"/>
                          </a:rPr>
                        </m:ctrlPr>
                      </m:sSubPr>
                      <m:e>
                        <m:d>
                          <m:dPr>
                            <m:ctrlPr>
                              <a:rPr lang="en-US" altLang="zh-CN" sz="1200" i="1">
                                <a:solidFill>
                                  <a:srgbClr val="FF0000"/>
                                </a:solidFill>
                                <a:latin typeface="Cambria Math" panose="02040503050406030204" pitchFamily="18" charset="0"/>
                                <a:ea typeface="Cambria Math" panose="02040503050406030204" pitchFamily="18" charset="0"/>
                              </a:rPr>
                            </m:ctrlPr>
                          </m:dPr>
                          <m:e>
                            <m:r>
                              <a:rPr lang="en-US" altLang="zh-CN" sz="1200" i="1">
                                <a:solidFill>
                                  <a:srgbClr val="FF0000"/>
                                </a:solidFill>
                                <a:latin typeface="Cambria Math" panose="02040503050406030204" pitchFamily="18" charset="0"/>
                                <a:ea typeface="Cambria Math" panose="02040503050406030204" pitchFamily="18" charset="0"/>
                              </a:rPr>
                              <m:t>𝑥𝑦</m:t>
                            </m:r>
                          </m:e>
                        </m:d>
                      </m:e>
                      <m:sub>
                        <m:r>
                          <a:rPr lang="en-US" altLang="zh-CN" sz="1200" i="1">
                            <a:solidFill>
                              <a:srgbClr val="FF0000"/>
                            </a:solidFill>
                            <a:latin typeface="Cambria Math" panose="02040503050406030204" pitchFamily="18" charset="0"/>
                            <a:ea typeface="Cambria Math" panose="02040503050406030204" pitchFamily="18" charset="0"/>
                          </a:rPr>
                          <m:t>1</m:t>
                        </m:r>
                      </m:sub>
                    </m:sSub>
                  </m:oMath>
                </a14:m>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𝑥</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𝑦</m:t>
                    </m:r>
                    <m:r>
                      <a:rPr lang="en-US" altLang="zh-CN" sz="1200" b="0" i="1" smtClean="0">
                        <a:latin typeface="Cambria Math" panose="02040503050406030204" pitchFamily="18" charset="0"/>
                        <a:ea typeface="Cambria Math" panose="02040503050406030204" pitchFamily="18" charset="0"/>
                      </a:rPr>
                      <m:t>=</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𝑒</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𝑎</m:t>
                        </m:r>
                      </m:e>
                    </m:d>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𝑏</m:t>
                        </m:r>
                      </m:e>
                    </m:d>
                    <m:r>
                      <a:rPr lang="en-US" altLang="zh-CN" sz="1200" b="0" i="1" smtClean="0">
                        <a:latin typeface="Cambria Math" panose="02040503050406030204" pitchFamily="18" charset="0"/>
                        <a:ea typeface="Cambria Math" panose="02040503050406030204" pitchFamily="18" charset="0"/>
                      </a:rPr>
                      <m:t>=</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𝑒𝑓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𝑓𝑎</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𝑒𝑏</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𝑎𝑏</m:t>
                        </m:r>
                      </m:e>
                    </m:d>
                    <m:r>
                      <a:rPr lang="en-US" altLang="zh-CN" sz="1200" i="1">
                        <a:latin typeface="Cambria Math" panose="02040503050406030204" pitchFamily="18" charset="0"/>
                        <a:ea typeface="Cambria Math" panose="02040503050406030204" pitchFamily="18" charset="0"/>
                      </a:rPr>
                      <m:t>𝑚𝑜𝑑</m:t>
                    </m:r>
                    <m:r>
                      <a:rPr lang="en-US" altLang="zh-CN" sz="1200" i="1">
                        <a:latin typeface="Cambria Math" panose="02040503050406030204" pitchFamily="18" charset="0"/>
                        <a:ea typeface="Cambria Math" panose="02040503050406030204" pitchFamily="18" charset="0"/>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oMath>
                </a14:m>
                <a:endParaRPr lang="en-US" altLang="zh-CN" sz="1200" b="0" dirty="0">
                  <a:latin typeface="微软雅黑" panose="020B0503020204020204" pitchFamily="34" charset="-122"/>
                  <a:ea typeface="Cambria Math" panose="02040503050406030204" pitchFamily="18" charset="0"/>
                </a:endParaRPr>
              </a:p>
              <a:p>
                <a:r>
                  <a:rPr lang="en-US" altLang="zh-CN" sz="1200" dirty="0">
                    <a:latin typeface="微软雅黑" panose="020B0503020204020204" pitchFamily="34" charset="-122"/>
                    <a:ea typeface="Cambria Math" panose="02040503050406030204" pitchFamily="18" charset="0"/>
                  </a:rPr>
                  <a:t>            </a:t>
                </a: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𝑒𝑓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𝑓</m:t>
                    </m:r>
                    <m:d>
                      <m:dPr>
                        <m:ctrlPr>
                          <a:rPr lang="en-US" altLang="zh-CN" sz="1200" b="0" i="1" smtClean="0">
                            <a:latin typeface="Cambria Math" panose="02040503050406030204" pitchFamily="18" charset="0"/>
                            <a:ea typeface="Cambria Math" panose="02040503050406030204" pitchFamily="18" charset="0"/>
                          </a:rPr>
                        </m:ctrlPr>
                      </m:dPr>
                      <m:e>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1</m:t>
                            </m:r>
                          </m:sub>
                        </m:sSub>
                      </m:e>
                    </m:d>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𝑒</m:t>
                    </m:r>
                    <m:d>
                      <m:dPr>
                        <m:ctrlPr>
                          <a:rPr lang="en-US" altLang="zh-CN" sz="1200" b="0" i="1" smtClean="0">
                            <a:latin typeface="Cambria Math" panose="02040503050406030204" pitchFamily="18" charset="0"/>
                            <a:ea typeface="Cambria Math" panose="02040503050406030204" pitchFamily="18" charset="0"/>
                          </a:rPr>
                        </m:ctrlPr>
                      </m:dPr>
                      <m:e>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1</m:t>
                            </m:r>
                          </m:sub>
                        </m:sSub>
                      </m:e>
                    </m:d>
                    <m:r>
                      <a:rPr lang="en-US" altLang="zh-CN" sz="1200" b="0" i="1" smtClean="0">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d>
                          <m:dPr>
                            <m:ctrlPr>
                              <a:rPr lang="en-US"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Cambria Math" panose="02040503050406030204" pitchFamily="18" charset="0"/>
                              </a:rPr>
                              <m:t>𝑎𝑏</m:t>
                            </m:r>
                          </m:e>
                        </m:d>
                      </m:e>
                      <m:sub>
                        <m:r>
                          <a:rPr lang="en-US" altLang="zh-CN" sz="1200" i="1">
                            <a:latin typeface="Cambria Math" panose="02040503050406030204" pitchFamily="18" charset="0"/>
                            <a:ea typeface="Cambria Math" panose="02040503050406030204" pitchFamily="18" charset="0"/>
                          </a:rPr>
                          <m:t>0</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d>
                          <m:dPr>
                            <m:ctrlPr>
                              <a:rPr lang="en-US"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Cambria Math" panose="02040503050406030204" pitchFamily="18" charset="0"/>
                              </a:rPr>
                              <m:t>𝑎𝑏</m:t>
                            </m:r>
                          </m:e>
                        </m:d>
                      </m:e>
                      <m:sub>
                        <m:r>
                          <a:rPr lang="en-US" altLang="zh-CN" sz="1200" i="1">
                            <a:latin typeface="Cambria Math" panose="02040503050406030204" pitchFamily="18" charset="0"/>
                            <a:ea typeface="Cambria Math" panose="02040503050406030204" pitchFamily="18" charset="0"/>
                          </a:rPr>
                          <m:t>1</m:t>
                        </m:r>
                      </m:sub>
                    </m:sSub>
                    <m:r>
                      <a:rPr lang="en-US" altLang="zh-CN" sz="1200" b="0" i="1" smtClean="0">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𝑚𝑜𝑑</m:t>
                    </m:r>
                    <m:r>
                      <a:rPr lang="en-US" altLang="zh-CN" sz="1200" i="1">
                        <a:latin typeface="Cambria Math" panose="02040503050406030204" pitchFamily="18" charset="0"/>
                        <a:ea typeface="Cambria Math" panose="02040503050406030204" pitchFamily="18" charset="0"/>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oMath>
                </a14:m>
                <a:endParaRPr lang="en-US" altLang="zh-CN" sz="1200" b="0" dirty="0">
                  <a:latin typeface="微软雅黑" panose="020B0503020204020204" pitchFamily="34" charset="-122"/>
                  <a:ea typeface="Cambria Math" panose="02040503050406030204" pitchFamily="18" charset="0"/>
                </a:endParaRPr>
              </a:p>
              <a:p>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200" i="1" smtClean="0">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𝑥𝑦</m:t>
                            </m:r>
                          </m:e>
                        </m:d>
                      </m:e>
                      <m:sub>
                        <m:r>
                          <a:rPr lang="en-US" altLang="zh-CN" sz="1200" i="1">
                            <a:solidFill>
                              <a:schemeClr val="tx1"/>
                            </a:solidFill>
                            <a:latin typeface="Cambria Math" panose="02040503050406030204" pitchFamily="18" charset="0"/>
                            <a:ea typeface="Cambria Math" panose="02040503050406030204" pitchFamily="18" charset="0"/>
                          </a:rPr>
                          <m:t>0</m:t>
                        </m:r>
                      </m:sub>
                    </m:sSub>
                    <m:r>
                      <a:rPr lang="en-US" altLang="zh-CN" sz="1200" i="1">
                        <a:solidFill>
                          <a:schemeClr val="tx1"/>
                        </a:solidFill>
                        <a:latin typeface="Cambria Math" panose="02040503050406030204" pitchFamily="18" charset="0"/>
                        <a:ea typeface="Cambria Math" panose="02040503050406030204" pitchFamily="18" charset="0"/>
                      </a:rPr>
                      <m:t>=</m:t>
                    </m:r>
                    <m:d>
                      <m:dPr>
                        <m:ctrlPr>
                          <a:rPr lang="en-US" altLang="zh-CN" sz="1200" b="0" i="1" smtClean="0">
                            <a:solidFill>
                              <a:schemeClr val="tx1"/>
                            </a:solidFill>
                            <a:latin typeface="Cambria Math" panose="02040503050406030204" pitchFamily="18" charset="0"/>
                            <a:ea typeface="Cambria Math" panose="02040503050406030204" pitchFamily="18" charset="0"/>
                          </a:rPr>
                        </m:ctrlPr>
                      </m:dPr>
                      <m:e>
                        <m:r>
                          <a:rPr lang="en-US" altLang="zh-CN" sz="1200" b="0" i="1" smtClean="0">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𝑓</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a:solidFill>
                                  <a:schemeClr val="tx1"/>
                                </a:solidFill>
                                <a:latin typeface="Cambria Math" panose="02040503050406030204" pitchFamily="18" charset="0"/>
                                <a:ea typeface="微软雅黑" panose="020B0503020204020204" pitchFamily="34" charset="-122"/>
                              </a:rPr>
                              <m:t>0</m:t>
                            </m:r>
                          </m:sub>
                        </m:sSub>
                        <m:r>
                          <a:rPr lang="en-US" altLang="zh-CN" sz="1200" b="0" i="1" smtClean="0">
                            <a:solidFill>
                              <a:schemeClr val="tx1"/>
                            </a:solidFill>
                            <a:latin typeface="Cambria Math" panose="02040503050406030204" pitchFamily="18" charset="0"/>
                            <a:ea typeface="微软雅黑" panose="020B0503020204020204" pitchFamily="34" charset="-122"/>
                          </a:rPr>
                          <m:t>−</m:t>
                        </m:r>
                        <m:r>
                          <a:rPr lang="en-US" altLang="zh-CN" sz="1200" b="0" i="1" smtClean="0">
                            <a:solidFill>
                              <a:schemeClr val="tx1"/>
                            </a:solidFill>
                            <a:latin typeface="Cambria Math" panose="02040503050406030204" pitchFamily="18" charset="0"/>
                            <a:ea typeface="微软雅黑" panose="020B0503020204020204" pitchFamily="34" charset="-122"/>
                          </a:rPr>
                          <m:t>𝑒</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0</m:t>
                            </m:r>
                          </m:sub>
                        </m:sSub>
                        <m:r>
                          <a:rPr lang="en-US" altLang="zh-CN" sz="1200" b="0" i="1" smtClean="0">
                            <a:solidFill>
                              <a:schemeClr val="tx1"/>
                            </a:solidFill>
                            <a:latin typeface="Cambria Math" panose="02040503050406030204" pitchFamily="18" charset="0"/>
                            <a:ea typeface="微软雅黑" panose="020B0503020204020204" pitchFamily="34" charset="-122"/>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b="0" i="1" smtClean="0">
                                    <a:solidFill>
                                      <a:schemeClr val="tx1"/>
                                    </a:solidFill>
                                    <a:latin typeface="Cambria Math" panose="02040503050406030204" pitchFamily="18" charset="0"/>
                                    <a:ea typeface="Cambria Math" panose="02040503050406030204" pitchFamily="18" charset="0"/>
                                  </a:rPr>
                                  <m:t>𝑎𝑏</m:t>
                                </m:r>
                              </m:e>
                            </m:d>
                          </m:e>
                          <m:sub>
                            <m:r>
                              <a:rPr lang="en-US" altLang="zh-CN" sz="1200" i="1">
                                <a:solidFill>
                                  <a:schemeClr val="tx1"/>
                                </a:solidFill>
                                <a:latin typeface="Cambria Math" panose="02040503050406030204" pitchFamily="18" charset="0"/>
                                <a:ea typeface="Cambria Math" panose="02040503050406030204" pitchFamily="18" charset="0"/>
                              </a:rPr>
                              <m:t>0</m:t>
                            </m:r>
                          </m:sub>
                        </m:sSub>
                      </m:e>
                    </m:d>
                    <m:r>
                      <a:rPr lang="en-US" altLang="zh-CN" sz="1200" i="1">
                        <a:solidFill>
                          <a:schemeClr val="tx1"/>
                        </a:solidFill>
                        <a:latin typeface="Cambria Math" panose="02040503050406030204" pitchFamily="18" charset="0"/>
                        <a:ea typeface="Cambria Math" panose="02040503050406030204" pitchFamily="18" charset="0"/>
                      </a:rPr>
                      <m:t>𝑚𝑜𝑑</m:t>
                    </m:r>
                    <m:r>
                      <a:rPr lang="en-US" altLang="zh-CN" sz="1200" i="1">
                        <a:solidFill>
                          <a:schemeClr val="tx1"/>
                        </a:solidFill>
                        <a:latin typeface="Cambria Math" panose="02040503050406030204" pitchFamily="18" charset="0"/>
                        <a:ea typeface="Cambria Math" panose="02040503050406030204" pitchFamily="18" charset="0"/>
                      </a:rPr>
                      <m:t> </m:t>
                    </m:r>
                    <m:sSup>
                      <m:sSupPr>
                        <m:ctrlPr>
                          <a:rPr lang="en-US" altLang="zh-CN" sz="1200" i="1">
                            <a:solidFill>
                              <a:schemeClr val="tx1"/>
                            </a:solidFill>
                            <a:latin typeface="Cambria Math" panose="02040503050406030204" pitchFamily="18" charset="0"/>
                            <a:ea typeface="微软雅黑" panose="020B0503020204020204" pitchFamily="34" charset="-122"/>
                          </a:rPr>
                        </m:ctrlPr>
                      </m:sSupPr>
                      <m:e>
                        <m:r>
                          <a:rPr lang="en-US" altLang="zh-CN" sz="1200">
                            <a:solidFill>
                              <a:schemeClr val="tx1"/>
                            </a:solidFill>
                            <a:latin typeface="Cambria Math" panose="02040503050406030204" pitchFamily="18" charset="0"/>
                            <a:ea typeface="微软雅黑" panose="020B0503020204020204" pitchFamily="34" charset="-122"/>
                          </a:rPr>
                          <m:t>2</m:t>
                        </m:r>
                      </m:e>
                      <m:sup>
                        <m:r>
                          <a:rPr lang="en-US" altLang="zh-CN" sz="1200">
                            <a:solidFill>
                              <a:schemeClr val="tx1"/>
                            </a:solidFill>
                            <a:latin typeface="Cambria Math" panose="02040503050406030204" pitchFamily="18" charset="0"/>
                            <a:ea typeface="微软雅黑" panose="020B0503020204020204" pitchFamily="34" charset="-122"/>
                          </a:rPr>
                          <m:t>𝑙</m:t>
                        </m:r>
                      </m:sup>
                    </m:sSup>
                  </m:oMath>
                </a14:m>
                <a:endParaRPr lang="en-US" altLang="zh-CN" sz="1200" i="1" dirty="0">
                  <a:solidFill>
                    <a:schemeClr val="tx1"/>
                  </a:solidFill>
                  <a:latin typeface="Cambria Math" panose="02040503050406030204" pitchFamily="18" charset="0"/>
                  <a:ea typeface="微软雅黑" panose="020B0503020204020204" pitchFamily="34" charset="-122"/>
                </a:endParaRPr>
              </a:p>
              <a:p>
                <a:r>
                  <a:rPr lang="en-US" altLang="zh-CN" sz="1200" dirty="0">
                    <a:solidFill>
                      <a:schemeClr val="tx1"/>
                    </a:solidFill>
                    <a:ea typeface="Cambria Math" panose="02040503050406030204" pitchFamily="18" charset="0"/>
                  </a:rPr>
                  <a:t>     </a:t>
                </a:r>
                <a14:m>
                  <m:oMath xmlns:m="http://schemas.openxmlformats.org/officeDocument/2006/math">
                    <m:sSub>
                      <m:sSubPr>
                        <m:ctrlPr>
                          <a:rPr lang="en-US" altLang="zh-CN" sz="1200" i="1" smtClean="0">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𝑥𝑦</m:t>
                            </m:r>
                          </m:e>
                        </m:d>
                      </m:e>
                      <m:sub>
                        <m:r>
                          <a:rPr lang="en-US" altLang="zh-CN" sz="1200" b="0" i="1" smtClean="0">
                            <a:solidFill>
                              <a:schemeClr val="tx1"/>
                            </a:solidFill>
                            <a:latin typeface="Cambria Math" panose="02040503050406030204" pitchFamily="18" charset="0"/>
                            <a:ea typeface="Cambria Math" panose="02040503050406030204" pitchFamily="18" charset="0"/>
                          </a:rPr>
                          <m:t>1</m:t>
                        </m:r>
                      </m:sub>
                    </m:sSub>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𝑒𝑓</m:t>
                    </m:r>
                    <m:r>
                      <a:rPr lang="en-US" altLang="zh-CN" sz="1200" b="0" i="1" smtClean="0">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𝑓</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b="0" i="0" smtClean="0">
                            <a:solidFill>
                              <a:schemeClr val="tx1"/>
                            </a:solidFill>
                            <a:latin typeface="Cambria Math" panose="02040503050406030204" pitchFamily="18" charset="0"/>
                            <a:ea typeface="微软雅黑" panose="020B0503020204020204" pitchFamily="34" charset="-122"/>
                          </a:rPr>
                          <m:t>1</m:t>
                        </m:r>
                      </m:sub>
                    </m:sSub>
                    <m:r>
                      <a:rPr lang="en-US" altLang="zh-CN" sz="1200" b="0" i="1" smtClean="0">
                        <a:solidFill>
                          <a:schemeClr val="tx1"/>
                        </a:solidFill>
                        <a:latin typeface="Cambria Math" panose="02040503050406030204" pitchFamily="18" charset="0"/>
                        <a:ea typeface="微软雅黑" panose="020B0503020204020204" pitchFamily="34" charset="-122"/>
                      </a:rPr>
                      <m:t>−</m:t>
                    </m:r>
                    <m:r>
                      <a:rPr lang="en-US" altLang="zh-CN" sz="1200" b="0" i="1" smtClean="0">
                        <a:solidFill>
                          <a:schemeClr val="tx1"/>
                        </a:solidFill>
                        <a:latin typeface="Cambria Math" panose="02040503050406030204" pitchFamily="18" charset="0"/>
                        <a:ea typeface="微软雅黑" panose="020B0503020204020204" pitchFamily="34" charset="-122"/>
                      </a:rPr>
                      <m:t>𝑒</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𝑏</m:t>
                        </m:r>
                      </m:e>
                      <m:sub>
                        <m:r>
                          <a:rPr lang="en-US" altLang="zh-CN" sz="1200" b="0" i="0" smtClean="0">
                            <a:solidFill>
                              <a:schemeClr val="tx1"/>
                            </a:solidFill>
                            <a:latin typeface="Cambria Math" panose="02040503050406030204" pitchFamily="18" charset="0"/>
                            <a:ea typeface="微软雅黑" panose="020B0503020204020204" pitchFamily="34" charset="-122"/>
                          </a:rPr>
                          <m:t>1</m:t>
                        </m:r>
                      </m:sub>
                    </m:sSub>
                    <m:r>
                      <a:rPr lang="en-US" altLang="zh-CN" sz="1200" b="0" i="1" smtClean="0">
                        <a:solidFill>
                          <a:schemeClr val="tx1"/>
                        </a:solidFill>
                        <a:latin typeface="Cambria Math" panose="02040503050406030204" pitchFamily="18" charset="0"/>
                        <a:ea typeface="微软雅黑" panose="020B0503020204020204" pitchFamily="34" charset="-122"/>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b="0" i="1" smtClean="0">
                                <a:solidFill>
                                  <a:schemeClr val="tx1"/>
                                </a:solidFill>
                                <a:latin typeface="Cambria Math" panose="02040503050406030204" pitchFamily="18" charset="0"/>
                                <a:ea typeface="Cambria Math" panose="02040503050406030204" pitchFamily="18" charset="0"/>
                              </a:rPr>
                              <m:t>𝑎𝑏</m:t>
                            </m:r>
                          </m:e>
                        </m:d>
                      </m:e>
                      <m:sub>
                        <m:r>
                          <a:rPr lang="en-US" altLang="zh-CN" sz="1200" b="0" i="1" smtClean="0">
                            <a:solidFill>
                              <a:schemeClr val="tx1"/>
                            </a:solidFill>
                            <a:latin typeface="Cambria Math" panose="02040503050406030204" pitchFamily="18" charset="0"/>
                            <a:ea typeface="Cambria Math" panose="02040503050406030204" pitchFamily="18" charset="0"/>
                          </a:rPr>
                          <m:t>1</m:t>
                        </m:r>
                      </m:sub>
                    </m:sSub>
                    <m:r>
                      <a:rPr lang="en-US" altLang="zh-CN" sz="1200" b="0" i="1" smtClean="0">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𝑚𝑜𝑑</m:t>
                    </m:r>
                    <m:r>
                      <a:rPr lang="en-US" altLang="zh-CN" sz="1200" i="1">
                        <a:solidFill>
                          <a:schemeClr val="tx1"/>
                        </a:solidFill>
                        <a:latin typeface="Cambria Math" panose="02040503050406030204" pitchFamily="18" charset="0"/>
                        <a:ea typeface="Cambria Math" panose="02040503050406030204" pitchFamily="18" charset="0"/>
                      </a:rPr>
                      <m:t> </m:t>
                    </m:r>
                    <m:sSup>
                      <m:sSupPr>
                        <m:ctrlPr>
                          <a:rPr lang="en-US" altLang="zh-CN" sz="1200" i="1">
                            <a:solidFill>
                              <a:schemeClr val="tx1"/>
                            </a:solidFill>
                            <a:latin typeface="Cambria Math" panose="02040503050406030204" pitchFamily="18" charset="0"/>
                            <a:ea typeface="微软雅黑" panose="020B0503020204020204" pitchFamily="34" charset="-122"/>
                          </a:rPr>
                        </m:ctrlPr>
                      </m:sSupPr>
                      <m:e>
                        <m:r>
                          <a:rPr lang="en-US" altLang="zh-CN" sz="1200">
                            <a:solidFill>
                              <a:schemeClr val="tx1"/>
                            </a:solidFill>
                            <a:latin typeface="Cambria Math" panose="02040503050406030204" pitchFamily="18" charset="0"/>
                            <a:ea typeface="微软雅黑" panose="020B0503020204020204" pitchFamily="34" charset="-122"/>
                          </a:rPr>
                          <m:t>2</m:t>
                        </m:r>
                      </m:e>
                      <m:sup>
                        <m:r>
                          <a:rPr lang="en-US" altLang="zh-CN" sz="1200">
                            <a:solidFill>
                              <a:schemeClr val="tx1"/>
                            </a:solidFill>
                            <a:latin typeface="Cambria Math" panose="02040503050406030204" pitchFamily="18" charset="0"/>
                            <a:ea typeface="微软雅黑" panose="020B0503020204020204" pitchFamily="34" charset="-122"/>
                          </a:rPr>
                          <m:t>𝑙</m:t>
                        </m:r>
                      </m:sup>
                    </m:sSup>
                  </m:oMath>
                </a14:m>
                <a:endParaRPr lang="en-US" altLang="zh-CN" sz="1200" dirty="0">
                  <a:latin typeface="微软雅黑" panose="020B0503020204020204" pitchFamily="34" charset="-122"/>
                  <a:ea typeface="微软雅黑" panose="020B0503020204020204" pitchFamily="34" charset="-122"/>
                </a:endParaRPr>
              </a:p>
            </p:txBody>
          </p:sp>
        </mc:Choice>
        <mc:Fallback xmlns="">
          <p:sp>
            <p:nvSpPr>
              <p:cNvPr id="61" name="文本框 60">
                <a:extLst>
                  <a:ext uri="{FF2B5EF4-FFF2-40B4-BE49-F238E27FC236}">
                    <a16:creationId xmlns:a16="http://schemas.microsoft.com/office/drawing/2014/main" id="{E7368C8A-62FD-AD17-5AA9-B820B92AE8ED}"/>
                  </a:ext>
                </a:extLst>
              </p:cNvPr>
              <p:cNvSpPr txBox="1">
                <a:spLocks noRot="1" noChangeAspect="1" noMove="1" noResize="1" noEditPoints="1" noAdjustHandles="1" noChangeArrowheads="1" noChangeShapeType="1" noTextEdit="1"/>
              </p:cNvSpPr>
              <p:nvPr/>
            </p:nvSpPr>
            <p:spPr>
              <a:xfrm>
                <a:off x="5736466" y="2102584"/>
                <a:ext cx="5507027" cy="1029000"/>
              </a:xfrm>
              <a:prstGeom prst="rect">
                <a:avLst/>
              </a:prstGeom>
              <a:blipFill>
                <a:blip r:embed="rId12"/>
                <a:stretch>
                  <a:fillRect t="-592" b="-17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468C6FB-C1D0-AED6-8EB9-DF09F5754B69}"/>
                  </a:ext>
                </a:extLst>
              </p:cNvPr>
              <p:cNvSpPr txBox="1"/>
              <p:nvPr/>
            </p:nvSpPr>
            <p:spPr>
              <a:xfrm>
                <a:off x="1332408" y="5051397"/>
                <a:ext cx="287762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𝑧</m:t>
                      </m:r>
                      <m:r>
                        <a:rPr lang="en-US" altLang="zh-CN" sz="1400" b="0" i="1" smtClean="0">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𝑥</m:t>
                      </m:r>
                      <m:r>
                        <a:rPr lang="en-US" altLang="zh-CN" sz="1400" b="0" i="1" smtClean="0">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𝑦</m:t>
                      </m:r>
                      <m:r>
                        <a:rPr lang="en-US" altLang="zh-CN" sz="1400" b="0" i="1" smtClean="0">
                          <a:solidFill>
                            <a:srgbClr val="FF0000"/>
                          </a:solidFill>
                          <a:latin typeface="Cambria Math" panose="02040503050406030204" pitchFamily="18" charset="0"/>
                          <a:ea typeface="Cambria Math" panose="02040503050406030204" pitchFamily="18" charset="0"/>
                        </a:rPr>
                        <m:t>=</m:t>
                      </m:r>
                      <m:sSub>
                        <m:sSubPr>
                          <m:ctrlPr>
                            <a:rPr lang="en-US" altLang="zh-CN" sz="1400" b="0" i="1" smtClean="0">
                              <a:solidFill>
                                <a:srgbClr val="FF0000"/>
                              </a:solidFill>
                              <a:latin typeface="Cambria Math" panose="02040503050406030204" pitchFamily="18" charset="0"/>
                              <a:ea typeface="Cambria Math" panose="02040503050406030204" pitchFamily="18" charset="0"/>
                            </a:rPr>
                          </m:ctrlPr>
                        </m:sSubPr>
                        <m:e>
                          <m:d>
                            <m:dPr>
                              <m:ctrlPr>
                                <a:rPr lang="en-US" altLang="zh-CN" sz="1400" b="0" i="1" smtClean="0">
                                  <a:solidFill>
                                    <a:srgbClr val="FF0000"/>
                                  </a:solidFill>
                                  <a:latin typeface="Cambria Math" panose="02040503050406030204" pitchFamily="18" charset="0"/>
                                  <a:ea typeface="Cambria Math" panose="02040503050406030204" pitchFamily="18" charset="0"/>
                                </a:rPr>
                              </m:ctrlPr>
                            </m:dPr>
                            <m:e>
                              <m:r>
                                <a:rPr lang="en-US" altLang="zh-CN" sz="1400" b="0" i="1" smtClean="0">
                                  <a:solidFill>
                                    <a:srgbClr val="FF0000"/>
                                  </a:solidFill>
                                  <a:latin typeface="Cambria Math" panose="02040503050406030204" pitchFamily="18" charset="0"/>
                                  <a:ea typeface="Cambria Math" panose="02040503050406030204" pitchFamily="18" charset="0"/>
                                </a:rPr>
                                <m:t>𝑥𝑦</m:t>
                              </m:r>
                            </m:e>
                          </m:d>
                        </m:e>
                        <m:sub>
                          <m:r>
                            <a:rPr lang="en-US" altLang="zh-CN" sz="1400" b="0" i="1" smtClean="0">
                              <a:solidFill>
                                <a:srgbClr val="FF0000"/>
                              </a:solidFill>
                              <a:latin typeface="Cambria Math" panose="02040503050406030204" pitchFamily="18" charset="0"/>
                              <a:ea typeface="Cambria Math" panose="02040503050406030204" pitchFamily="18" charset="0"/>
                            </a:rPr>
                            <m:t>0</m:t>
                          </m:r>
                        </m:sub>
                      </m:sSub>
                      <m:r>
                        <a:rPr lang="en-US" altLang="zh-CN" sz="1400" b="0" i="1" smtClean="0">
                          <a:solidFill>
                            <a:srgbClr val="FF0000"/>
                          </a:solidFill>
                          <a:latin typeface="Cambria Math" panose="02040503050406030204" pitchFamily="18" charset="0"/>
                          <a:ea typeface="Cambria Math" panose="02040503050406030204" pitchFamily="18" charset="0"/>
                        </a:rPr>
                        <m:t>+</m:t>
                      </m:r>
                      <m:sSub>
                        <m:sSubPr>
                          <m:ctrlPr>
                            <a:rPr lang="en-US" altLang="zh-CN" sz="1400" i="1">
                              <a:solidFill>
                                <a:srgbClr val="FF0000"/>
                              </a:solidFill>
                              <a:latin typeface="Cambria Math" panose="02040503050406030204" pitchFamily="18" charset="0"/>
                              <a:ea typeface="Cambria Math" panose="02040503050406030204" pitchFamily="18" charset="0"/>
                            </a:rPr>
                          </m:ctrlPr>
                        </m:sSubPr>
                        <m:e>
                          <m:d>
                            <m:dPr>
                              <m:ctrlPr>
                                <a:rPr lang="en-US" altLang="zh-CN" sz="1400" i="1">
                                  <a:solidFill>
                                    <a:srgbClr val="FF0000"/>
                                  </a:solidFill>
                                  <a:latin typeface="Cambria Math" panose="02040503050406030204" pitchFamily="18" charset="0"/>
                                  <a:ea typeface="Cambria Math" panose="02040503050406030204" pitchFamily="18" charset="0"/>
                                </a:rPr>
                              </m:ctrlPr>
                            </m:dPr>
                            <m:e>
                              <m:r>
                                <a:rPr lang="en-US" altLang="zh-CN" sz="1400" i="1">
                                  <a:solidFill>
                                    <a:srgbClr val="FF0000"/>
                                  </a:solidFill>
                                  <a:latin typeface="Cambria Math" panose="02040503050406030204" pitchFamily="18" charset="0"/>
                                  <a:ea typeface="Cambria Math" panose="02040503050406030204" pitchFamily="18" charset="0"/>
                                </a:rPr>
                                <m:t>𝑥𝑦</m:t>
                              </m:r>
                            </m:e>
                          </m:d>
                        </m:e>
                        <m:sub>
                          <m:r>
                            <a:rPr lang="en-US" altLang="zh-CN" sz="1400" b="0" i="1" smtClean="0">
                              <a:solidFill>
                                <a:srgbClr val="FF0000"/>
                              </a:solidFill>
                              <a:latin typeface="Cambria Math" panose="02040503050406030204" pitchFamily="18" charset="0"/>
                              <a:ea typeface="Cambria Math" panose="02040503050406030204" pitchFamily="18" charset="0"/>
                            </a:rPr>
                            <m:t>1</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7468C6FB-C1D0-AED6-8EB9-DF09F5754B69}"/>
                  </a:ext>
                </a:extLst>
              </p:cNvPr>
              <p:cNvSpPr txBox="1">
                <a:spLocks noRot="1" noChangeAspect="1" noMove="1" noResize="1" noEditPoints="1" noAdjustHandles="1" noChangeArrowheads="1" noChangeShapeType="1" noTextEdit="1"/>
              </p:cNvSpPr>
              <p:nvPr/>
            </p:nvSpPr>
            <p:spPr>
              <a:xfrm>
                <a:off x="1332408" y="5051397"/>
                <a:ext cx="2877626" cy="307777"/>
              </a:xfrm>
              <a:prstGeom prst="rect">
                <a:avLst/>
              </a:prstGeom>
              <a:blipFill>
                <a:blip r:embed="rId13"/>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0DC37B2-0C4B-B58D-AC57-948F2F8669AA}"/>
                  </a:ext>
                </a:extLst>
              </p:cNvPr>
              <p:cNvSpPr txBox="1"/>
              <p:nvPr/>
            </p:nvSpPr>
            <p:spPr>
              <a:xfrm>
                <a:off x="1809581" y="1806573"/>
                <a:ext cx="276548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400" b="0" i="0" smtClean="0">
                          <a:solidFill>
                            <a:srgbClr val="FF0000"/>
                          </a:solidFill>
                          <a:latin typeface="Cambria Math" panose="02040503050406030204" pitchFamily="18" charset="0"/>
                          <a:ea typeface="微软雅黑" panose="020B0503020204020204" pitchFamily="34" charset="-122"/>
                        </a:rPr>
                        <m:t>z</m:t>
                      </m:r>
                      <m:r>
                        <a:rPr lang="en-US" altLang="zh-CN" sz="1400" b="0" i="0" smtClean="0">
                          <a:solidFill>
                            <a:srgbClr val="FF0000"/>
                          </a:solidFill>
                          <a:latin typeface="Cambria Math" panose="02040503050406030204" pitchFamily="18" charset="0"/>
                          <a:ea typeface="微软雅黑" panose="020B0503020204020204" pitchFamily="34" charset="-122"/>
                        </a:rPr>
                        <m:t>=</m:t>
                      </m:r>
                      <m:r>
                        <a:rPr lang="en-US" altLang="zh-CN" sz="1400" smtClean="0">
                          <a:solidFill>
                            <a:srgbClr val="FF0000"/>
                          </a:solidFill>
                          <a:latin typeface="Cambria Math" panose="02040503050406030204" pitchFamily="18" charset="0"/>
                          <a:ea typeface="微软雅黑" panose="020B0503020204020204" pitchFamily="34" charset="-122"/>
                        </a:rPr>
                        <m:t>𝑥</m:t>
                      </m:r>
                      <m:r>
                        <a:rPr lang="en-US" altLang="zh-CN" sz="1400" b="0" i="0" smtClean="0">
                          <a:solidFill>
                            <a:srgbClr val="FF0000"/>
                          </a:solidFill>
                          <a:latin typeface="Cambria Math" panose="02040503050406030204" pitchFamily="18" charset="0"/>
                          <a:ea typeface="微软雅黑" panose="020B0503020204020204" pitchFamily="34" charset="-122"/>
                        </a:rPr>
                        <m:t>+</m:t>
                      </m:r>
                      <m:r>
                        <m:rPr>
                          <m:sty m:val="p"/>
                        </m:rPr>
                        <a:rPr lang="en-US" altLang="zh-CN" sz="1400" b="0" i="0" smtClean="0">
                          <a:solidFill>
                            <a:srgbClr val="FF0000"/>
                          </a:solidFill>
                          <a:latin typeface="Cambria Math" panose="02040503050406030204" pitchFamily="18" charset="0"/>
                          <a:ea typeface="微软雅黑" panose="020B0503020204020204" pitchFamily="34" charset="-122"/>
                        </a:rPr>
                        <m:t>y</m:t>
                      </m:r>
                      <m:r>
                        <a:rPr lang="en-US" altLang="zh-CN" sz="1400" b="0" i="0" smtClean="0">
                          <a:solidFill>
                            <a:srgbClr val="FF0000"/>
                          </a:solidFill>
                          <a:latin typeface="Cambria Math" panose="02040503050406030204" pitchFamily="18" charset="0"/>
                          <a:ea typeface="微软雅黑" panose="020B0503020204020204" pitchFamily="34" charset="-122"/>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a:rPr lang="en-US" altLang="zh-CN" sz="1400">
                              <a:solidFill>
                                <a:srgbClr val="FF0000"/>
                              </a:solidFill>
                              <a:latin typeface="Cambria Math" panose="02040503050406030204" pitchFamily="18" charset="0"/>
                              <a:ea typeface="微软雅黑" panose="020B0503020204020204" pitchFamily="34" charset="-122"/>
                            </a:rPr>
                            <m:t>𝑥</m:t>
                          </m:r>
                        </m:e>
                        <m:sub>
                          <m:r>
                            <a:rPr lang="en-US" altLang="zh-CN" sz="1400">
                              <a:solidFill>
                                <a:srgbClr val="FF0000"/>
                              </a:solidFill>
                              <a:latin typeface="Cambria Math" panose="02040503050406030204" pitchFamily="18" charset="0"/>
                              <a:ea typeface="微软雅黑" panose="020B0503020204020204" pitchFamily="34" charset="-122"/>
                            </a:rPr>
                            <m:t>0</m:t>
                          </m:r>
                        </m:sub>
                      </m:sSub>
                      <m:r>
                        <a:rPr lang="en-US" altLang="zh-CN" sz="1400">
                          <a:solidFill>
                            <a:srgbClr val="FF0000"/>
                          </a:solidFill>
                          <a:latin typeface="Cambria Math" panose="02040503050406030204" pitchFamily="18" charset="0"/>
                          <a:ea typeface="微软雅黑" panose="020B0503020204020204" pitchFamily="34" charset="-122"/>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a:rPr lang="en-US" altLang="zh-CN" sz="1400">
                              <a:solidFill>
                                <a:srgbClr val="FF0000"/>
                              </a:solidFill>
                              <a:latin typeface="Cambria Math" panose="02040503050406030204" pitchFamily="18" charset="0"/>
                              <a:ea typeface="微软雅黑" panose="020B0503020204020204" pitchFamily="34" charset="-122"/>
                            </a:rPr>
                            <m:t>𝑥</m:t>
                          </m:r>
                        </m:e>
                        <m:sub>
                          <m:r>
                            <a:rPr lang="en-US" altLang="zh-CN" sz="1400">
                              <a:solidFill>
                                <a:srgbClr val="FF0000"/>
                              </a:solidFill>
                              <a:latin typeface="Cambria Math" panose="02040503050406030204" pitchFamily="18" charset="0"/>
                              <a:ea typeface="微软雅黑" panose="020B0503020204020204" pitchFamily="34" charset="-122"/>
                            </a:rPr>
                            <m:t>1</m:t>
                          </m:r>
                        </m:sub>
                      </m:sSub>
                      <m:r>
                        <a:rPr lang="en-US" altLang="zh-CN" sz="1400" b="0" i="1" smtClean="0">
                          <a:solidFill>
                            <a:srgbClr val="FF0000"/>
                          </a:solidFill>
                          <a:latin typeface="Cambria Math" panose="02040503050406030204" pitchFamily="18" charset="0"/>
                          <a:ea typeface="微软雅黑" panose="020B0503020204020204" pitchFamily="34" charset="-122"/>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m:rPr>
                              <m:sty m:val="p"/>
                            </m:rPr>
                            <a:rPr lang="en-US" altLang="zh-CN" sz="1400">
                              <a:solidFill>
                                <a:srgbClr val="FF0000"/>
                              </a:solidFill>
                              <a:latin typeface="Cambria Math" panose="02040503050406030204" pitchFamily="18" charset="0"/>
                              <a:ea typeface="微软雅黑" panose="020B0503020204020204" pitchFamily="34" charset="-122"/>
                            </a:rPr>
                            <m:t>y</m:t>
                          </m:r>
                        </m:e>
                        <m:sub>
                          <m:r>
                            <a:rPr lang="en-US" altLang="zh-CN" sz="1400">
                              <a:solidFill>
                                <a:srgbClr val="FF0000"/>
                              </a:solidFill>
                              <a:latin typeface="Cambria Math" panose="02040503050406030204" pitchFamily="18" charset="0"/>
                              <a:ea typeface="微软雅黑" panose="020B0503020204020204" pitchFamily="34" charset="-122"/>
                            </a:rPr>
                            <m:t>0</m:t>
                          </m:r>
                        </m:sub>
                      </m:sSub>
                      <m:r>
                        <a:rPr lang="en-US" altLang="zh-CN" sz="1400">
                          <a:solidFill>
                            <a:srgbClr val="FF0000"/>
                          </a:solidFill>
                          <a:latin typeface="Cambria Math" panose="02040503050406030204" pitchFamily="18" charset="0"/>
                          <a:ea typeface="微软雅黑" panose="020B0503020204020204" pitchFamily="34" charset="-122"/>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m:rPr>
                              <m:sty m:val="p"/>
                            </m:rPr>
                            <a:rPr lang="en-US" altLang="zh-CN" sz="1400">
                              <a:solidFill>
                                <a:srgbClr val="FF0000"/>
                              </a:solidFill>
                              <a:latin typeface="Cambria Math" panose="02040503050406030204" pitchFamily="18" charset="0"/>
                              <a:ea typeface="微软雅黑" panose="020B0503020204020204" pitchFamily="34" charset="-122"/>
                            </a:rPr>
                            <m:t>y</m:t>
                          </m:r>
                        </m:e>
                        <m:sub>
                          <m:r>
                            <a:rPr lang="en-US" altLang="zh-CN" sz="1400">
                              <a:solidFill>
                                <a:srgbClr val="FF0000"/>
                              </a:solidFill>
                              <a:latin typeface="Cambria Math" panose="02040503050406030204" pitchFamily="18" charset="0"/>
                              <a:ea typeface="微软雅黑" panose="020B0503020204020204" pitchFamily="34" charset="-122"/>
                            </a:rPr>
                            <m:t>1</m:t>
                          </m:r>
                        </m:sub>
                      </m:sSub>
                      <m:r>
                        <a:rPr lang="en-US" altLang="zh-CN" sz="1400" b="0" i="1" smtClean="0">
                          <a:solidFill>
                            <a:srgbClr val="FF0000"/>
                          </a:solidFill>
                          <a:latin typeface="Cambria Math" panose="02040503050406030204" pitchFamily="18" charset="0"/>
                          <a:ea typeface="微软雅黑" panose="020B0503020204020204" pitchFamily="34" charset="-122"/>
                        </a:rPr>
                        <m:t>)</m:t>
                      </m:r>
                    </m:oMath>
                  </m:oMathPara>
                </a14:m>
                <a:endParaRPr lang="zh-CN" altLang="en-US" sz="14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00DC37B2-0C4B-B58D-AC57-948F2F8669AA}"/>
                  </a:ext>
                </a:extLst>
              </p:cNvPr>
              <p:cNvSpPr txBox="1">
                <a:spLocks noRot="1" noChangeAspect="1" noMove="1" noResize="1" noEditPoints="1" noAdjustHandles="1" noChangeArrowheads="1" noChangeShapeType="1" noTextEdit="1"/>
              </p:cNvSpPr>
              <p:nvPr/>
            </p:nvSpPr>
            <p:spPr>
              <a:xfrm>
                <a:off x="1809581" y="1806573"/>
                <a:ext cx="2765489" cy="307777"/>
              </a:xfrm>
              <a:prstGeom prst="rect">
                <a:avLst/>
              </a:prstGeom>
              <a:blipFill>
                <a:blip r:embed="rId14"/>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C0C7594-C86C-080B-13D7-8168F8F050E0}"/>
                  </a:ext>
                </a:extLst>
              </p:cNvPr>
              <p:cNvSpPr txBox="1"/>
              <p:nvPr/>
            </p:nvSpPr>
            <p:spPr>
              <a:xfrm>
                <a:off x="5627470" y="1115208"/>
                <a:ext cx="5781166" cy="101899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𝑥</m:t>
                    </m:r>
                  </m:oMath>
                </a14:m>
                <a:r>
                  <a:rPr lang="zh-CN" altLang="en-US" sz="1200" dirty="0">
                    <a:latin typeface="微软雅黑" panose="020B0503020204020204" pitchFamily="34" charset="-122"/>
                    <a:ea typeface="微软雅黑" panose="020B0503020204020204" pitchFamily="34" charset="-122"/>
                  </a:rPr>
                  <a:t>为了不泄露信息，以掩码形式输出</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𝑒</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𝑥</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𝑎</m:t>
                    </m:r>
                  </m:oMath>
                </a14:m>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1200">
                        <a:latin typeface="Cambria Math" panose="02040503050406030204" pitchFamily="18" charset="0"/>
                        <a:ea typeface="微软雅黑" panose="020B0503020204020204" pitchFamily="34" charset="-122"/>
                      </a:rPr>
                      <m:t>𝑥</m:t>
                    </m:r>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oMath>
                </a14:m>
                <a:r>
                  <a:rPr lang="zh-CN" altLang="en-US"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𝑎</m:t>
                    </m:r>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1</m:t>
                        </m:r>
                      </m:sub>
                    </m:sSub>
                    <m:r>
                      <a:rPr lang="zh-CN" altLang="en-US" sz="1200" i="1">
                        <a:latin typeface="Cambria Math" panose="02040503050406030204" pitchFamily="18" charset="0"/>
                        <a:ea typeface="微软雅黑" panose="020B0503020204020204" pitchFamily="34" charset="-122"/>
                      </a:rPr>
                      <m:t>，</m:t>
                    </m:r>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0</m:t>
                        </m:r>
                      </m:sub>
                    </m:sSub>
                    <m:r>
                      <m:rPr>
                        <m:nor/>
                      </m:rPr>
                      <a:rPr lang="zh-CN" altLang="en-US" sz="1200" dirty="0">
                        <a:latin typeface="微软雅黑" panose="020B0503020204020204" pitchFamily="34" charset="-122"/>
                        <a:ea typeface="微软雅黑" panose="020B0503020204020204" pitchFamily="34" charset="-122"/>
                      </a:rPr>
                      <m:t>保留</m:t>
                    </m:r>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oMath>
                </a14:m>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oMath>
                </a14:m>
                <a:r>
                  <a:rPr lang="zh-CN" altLang="en-US" sz="1200" dirty="0">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r>
                      <m:rPr>
                        <m:nor/>
                      </m:rPr>
                      <a:rPr lang="zh-CN" altLang="en-US" sz="1200" dirty="0">
                        <a:latin typeface="微软雅黑" panose="020B0503020204020204" pitchFamily="34" charset="-122"/>
                        <a:ea typeface="微软雅黑" panose="020B0503020204020204" pitchFamily="34" charset="-122"/>
                      </a:rPr>
                      <m:t>保留</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b="0" i="0" smtClean="0">
                            <a:latin typeface="Cambria Math" panose="02040503050406030204" pitchFamily="18" charset="0"/>
                            <a:ea typeface="微软雅黑" panose="020B0503020204020204" pitchFamily="34" charset="-122"/>
                          </a:rPr>
                          <m:t>1</m:t>
                        </m:r>
                      </m:sub>
                    </m:sSub>
                  </m:oMath>
                </a14:m>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oMath>
                </a14:m>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𝑦</m:t>
                    </m:r>
                  </m:oMath>
                </a14:m>
                <a:r>
                  <a:rPr lang="zh-CN" altLang="en-US" sz="1200" dirty="0">
                    <a:latin typeface="微软雅黑" panose="020B0503020204020204" pitchFamily="34" charset="-122"/>
                    <a:ea typeface="微软雅黑" panose="020B0503020204020204" pitchFamily="34" charset="-122"/>
                  </a:rPr>
                  <a:t>输出</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𝑓</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𝑦</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𝑏</m:t>
                    </m:r>
                  </m:oMath>
                </a14:m>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其中</a:t>
                </a:r>
                <a14:m>
                  <m:oMath xmlns:m="http://schemas.openxmlformats.org/officeDocument/2006/math">
                    <m:r>
                      <m:rPr>
                        <m:sty m:val="p"/>
                      </m:rPr>
                      <a:rPr lang="en-US" altLang="zh-CN" sz="1200" b="0" i="0" smtClean="0">
                        <a:latin typeface="Cambria Math" panose="02040503050406030204" pitchFamily="18" charset="0"/>
                        <a:ea typeface="微软雅黑" panose="020B0503020204020204" pitchFamily="34" charset="-122"/>
                      </a:rPr>
                      <m:t>y</m:t>
                    </m:r>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b="0" i="0" smtClean="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b="0" i="0" smtClean="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1</m:t>
                        </m:r>
                      </m:sub>
                    </m:sSub>
                  </m:oMath>
                </a14:m>
                <a:r>
                  <a:rPr lang="zh-CN" altLang="en-US"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𝑏</m:t>
                    </m:r>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1</m:t>
                        </m:r>
                      </m:sub>
                    </m:sSub>
                  </m:oMath>
                </a14:m>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en-US" altLang="zh-CN" sz="1200" i="1" dirty="0" smtClean="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0</m:t>
                        </m:r>
                      </m:sub>
                    </m:sSub>
                    <m:r>
                      <a:rPr lang="zh-CN" altLang="en-US" sz="1200" i="1" dirty="0">
                        <a:latin typeface="Cambria Math" panose="02040503050406030204" pitchFamily="18" charset="0"/>
                        <a:ea typeface="微软雅黑" panose="020B0503020204020204" pitchFamily="34" charset="-122"/>
                      </a:rPr>
                      <m:t>公开</m:t>
                    </m:r>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0</m:t>
                        </m:r>
                      </m:sub>
                    </m:sSub>
                  </m:oMath>
                </a14:m>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𝑦</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 </m:t>
                    </m:r>
                    <m:r>
                      <a:rPr lang="zh-CN" altLang="en-US" sz="1200" i="1">
                        <a:latin typeface="Cambria Math" panose="02040503050406030204" pitchFamily="18" charset="0"/>
                        <a:ea typeface="微软雅黑" panose="020B0503020204020204" pitchFamily="34" charset="-122"/>
                      </a:rPr>
                      <m:t>，</m:t>
                    </m:r>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r>
                      <a:rPr lang="zh-CN" altLang="en-US" sz="1200" i="1" dirty="0">
                        <a:latin typeface="Cambria Math" panose="02040503050406030204" pitchFamily="18" charset="0"/>
                        <a:ea typeface="微软雅黑" panose="020B0503020204020204" pitchFamily="34" charset="-122"/>
                      </a:rPr>
                      <m:t>公开</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b="0" i="0" smtClean="0">
                            <a:latin typeface="Cambria Math" panose="02040503050406030204" pitchFamily="18" charset="0"/>
                            <a:ea typeface="微软雅黑" panose="020B0503020204020204" pitchFamily="34" charset="-122"/>
                          </a:rPr>
                          <m:t>1</m:t>
                        </m:r>
                      </m:sub>
                    </m:sSub>
                    <m:r>
                      <a:rPr lang="en-US" altLang="zh-CN" sz="1200" i="1">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b="0" i="0" smtClean="0">
                            <a:latin typeface="Cambria Math" panose="02040503050406030204" pitchFamily="18" charset="0"/>
                            <a:ea typeface="微软雅黑" panose="020B0503020204020204" pitchFamily="34" charset="-122"/>
                          </a:rPr>
                          <m:t>1</m:t>
                        </m:r>
                      </m:sub>
                    </m:sSub>
                  </m:oMath>
                </a14:m>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b="0" i="0" smtClean="0">
                            <a:latin typeface="Cambria Math" panose="02040503050406030204" pitchFamily="18" charset="0"/>
                            <a:ea typeface="微软雅黑" panose="020B0503020204020204" pitchFamily="34" charset="-122"/>
                          </a:rPr>
                          <m:t>1</m:t>
                        </m:r>
                      </m:sub>
                    </m:sSub>
                    <m:r>
                      <a:rPr lang="en-US" altLang="zh-CN" sz="1200" i="1">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𝑦</m:t>
                        </m:r>
                      </m:e>
                      <m:sub>
                        <m:r>
                          <a:rPr lang="en-US" altLang="zh-CN" sz="1200" b="0" i="0" smtClean="0">
                            <a:latin typeface="Cambria Math" panose="02040503050406030204" pitchFamily="18" charset="0"/>
                            <a:ea typeface="微软雅黑" panose="020B0503020204020204" pitchFamily="34" charset="-122"/>
                          </a:rPr>
                          <m:t>1</m:t>
                        </m:r>
                      </m:sub>
                    </m:sSub>
                    <m:r>
                      <a:rPr lang="en-US" altLang="zh-CN" sz="1200" i="1">
                        <a:latin typeface="Cambria Math" panose="02040503050406030204" pitchFamily="18" charset="0"/>
                        <a:ea typeface="微软雅黑" panose="020B0503020204020204" pitchFamily="34" charset="-122"/>
                      </a:rPr>
                      <m:t> </m:t>
                    </m:r>
                  </m:oMath>
                </a14:m>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计算：</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𝑥</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𝑦</m:t>
                    </m:r>
                    <m:r>
                      <a:rPr lang="en-US" altLang="zh-CN" sz="1200" b="0" i="1" smtClean="0">
                        <a:latin typeface="Cambria Math" panose="02040503050406030204" pitchFamily="18" charset="0"/>
                        <a:ea typeface="Cambria Math" panose="02040503050406030204" pitchFamily="18" charset="0"/>
                      </a:rPr>
                      <m:t>=</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𝑒</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𝑎</m:t>
                        </m:r>
                      </m:e>
                    </m:d>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𝑏</m:t>
                        </m:r>
                      </m:e>
                    </m:d>
                    <m:r>
                      <a:rPr lang="en-US" altLang="zh-CN" sz="1200" b="0" i="1" smtClean="0">
                        <a:latin typeface="Cambria Math" panose="02040503050406030204" pitchFamily="18" charset="0"/>
                        <a:ea typeface="Cambria Math" panose="02040503050406030204" pitchFamily="18" charset="0"/>
                      </a:rPr>
                      <m:t>=</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𝑒𝑓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𝑓𝑎</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𝑒𝑏</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𝑎𝑏</m:t>
                        </m:r>
                      </m:e>
                    </m:d>
                    <m:r>
                      <a:rPr lang="en-US" altLang="zh-CN" sz="1200" b="0" i="1" smtClean="0">
                        <a:latin typeface="Cambria Math" panose="02040503050406030204" pitchFamily="18" charset="0"/>
                        <a:ea typeface="Cambria Math" panose="02040503050406030204" pitchFamily="18" charset="0"/>
                      </a:rPr>
                      <m:t>𝑚𝑜𝑑</m:t>
                    </m:r>
                    <m:r>
                      <a:rPr lang="en-US" altLang="zh-CN" sz="1200" b="0" i="1" smtClean="0">
                        <a:latin typeface="Cambria Math" panose="02040503050406030204" pitchFamily="18" charset="0"/>
                        <a:ea typeface="Cambria Math" panose="02040503050406030204" pitchFamily="18" charset="0"/>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oMath>
                </a14:m>
                <a:endParaRPr lang="en-US" altLang="zh-CN" sz="1200" dirty="0">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7C0C7594-C86C-080B-13D7-8168F8F050E0}"/>
                  </a:ext>
                </a:extLst>
              </p:cNvPr>
              <p:cNvSpPr txBox="1">
                <a:spLocks noRot="1" noChangeAspect="1" noMove="1" noResize="1" noEditPoints="1" noAdjustHandles="1" noChangeArrowheads="1" noChangeShapeType="1" noTextEdit="1"/>
              </p:cNvSpPr>
              <p:nvPr/>
            </p:nvSpPr>
            <p:spPr>
              <a:xfrm>
                <a:off x="5627470" y="1115208"/>
                <a:ext cx="5781166" cy="1018997"/>
              </a:xfrm>
              <a:prstGeom prst="rect">
                <a:avLst/>
              </a:prstGeom>
              <a:blipFill>
                <a:blip r:embed="rId15"/>
                <a:stretch>
                  <a:fillRect t="-1198" b="-41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2309966-C86A-BC50-7DD7-4B747062598D}"/>
                  </a:ext>
                </a:extLst>
              </p:cNvPr>
              <p:cNvSpPr txBox="1"/>
              <p:nvPr/>
            </p:nvSpPr>
            <p:spPr>
              <a:xfrm>
                <a:off x="5736465" y="3115425"/>
                <a:ext cx="5507027"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第二步</a:t>
                </a:r>
                <a:r>
                  <a:rPr lang="zh-CN" altLang="en-US" sz="1200" dirty="0">
                    <a:latin typeface="微软雅黑" panose="020B0503020204020204" pitchFamily="34" charset="-122"/>
                    <a:ea typeface="微软雅黑" panose="020B0503020204020204" pitchFamily="34" charset="-122"/>
                  </a:rPr>
                  <a:t>：将</a:t>
                </a:r>
                <a14:m>
                  <m:oMath xmlns:m="http://schemas.openxmlformats.org/officeDocument/2006/math">
                    <m:r>
                      <a:rPr lang="en-US" altLang="zh-CN" sz="1200" b="0" i="1" smtClean="0">
                        <a:solidFill>
                          <a:srgbClr val="FF0000"/>
                        </a:solidFill>
                        <a:latin typeface="Cambria Math" panose="02040503050406030204" pitchFamily="18" charset="0"/>
                        <a:ea typeface="Cambria Math" panose="02040503050406030204" pitchFamily="18" charset="0"/>
                      </a:rPr>
                      <m:t>𝑎</m:t>
                    </m:r>
                    <m:r>
                      <m:rPr>
                        <m:sty m:val="p"/>
                      </m:rPr>
                      <a:rPr lang="en-US" altLang="zh-CN" sz="1200" b="0" i="0" smtClean="0">
                        <a:solidFill>
                          <a:srgbClr val="FF0000"/>
                        </a:solidFill>
                        <a:latin typeface="Cambria Math" panose="02040503050406030204" pitchFamily="18" charset="0"/>
                        <a:ea typeface="Cambria Math" panose="02040503050406030204" pitchFamily="18" charset="0"/>
                      </a:rPr>
                      <m:t>b</m:t>
                    </m:r>
                  </m:oMath>
                </a14:m>
                <a:r>
                  <a:rPr lang="zh-CN" altLang="en-US" sz="1200" dirty="0">
                    <a:latin typeface="微软雅黑" panose="020B0503020204020204" pitchFamily="34" charset="-122"/>
                    <a:ea typeface="微软雅黑" panose="020B0503020204020204" pitchFamily="34" charset="-122"/>
                  </a:rPr>
                  <a:t>拆分为</a:t>
                </a:r>
                <a14:m>
                  <m:oMath xmlns:m="http://schemas.openxmlformats.org/officeDocument/2006/math">
                    <m:sSub>
                      <m:sSubPr>
                        <m:ctrlPr>
                          <a:rPr lang="en-US" altLang="zh-CN" sz="1200" i="1">
                            <a:solidFill>
                              <a:srgbClr val="FF0000"/>
                            </a:solidFill>
                            <a:latin typeface="Cambria Math" panose="02040503050406030204" pitchFamily="18" charset="0"/>
                            <a:ea typeface="Cambria Math" panose="02040503050406030204" pitchFamily="18" charset="0"/>
                          </a:rPr>
                        </m:ctrlPr>
                      </m:sSubPr>
                      <m:e>
                        <m:d>
                          <m:dPr>
                            <m:ctrlPr>
                              <a:rPr lang="en-US" altLang="zh-CN" sz="1200" i="1">
                                <a:solidFill>
                                  <a:srgbClr val="FF0000"/>
                                </a:solidFill>
                                <a:latin typeface="Cambria Math" panose="02040503050406030204" pitchFamily="18" charset="0"/>
                                <a:ea typeface="Cambria Math" panose="02040503050406030204" pitchFamily="18" charset="0"/>
                              </a:rPr>
                            </m:ctrlPr>
                          </m:dPr>
                          <m:e>
                            <m:r>
                              <a:rPr lang="en-US" altLang="zh-CN" sz="1200" b="0" i="1" smtClean="0">
                                <a:solidFill>
                                  <a:srgbClr val="FF0000"/>
                                </a:solidFill>
                                <a:latin typeface="Cambria Math" panose="02040503050406030204" pitchFamily="18" charset="0"/>
                                <a:ea typeface="Cambria Math" panose="02040503050406030204" pitchFamily="18" charset="0"/>
                              </a:rPr>
                              <m:t>𝑎𝑏</m:t>
                            </m:r>
                          </m:e>
                        </m:d>
                      </m:e>
                      <m:sub>
                        <m:r>
                          <a:rPr lang="en-US" altLang="zh-CN" sz="1200" i="1">
                            <a:solidFill>
                              <a:srgbClr val="FF0000"/>
                            </a:solidFill>
                            <a:latin typeface="Cambria Math" panose="02040503050406030204" pitchFamily="18" charset="0"/>
                            <a:ea typeface="Cambria Math" panose="02040503050406030204" pitchFamily="18" charset="0"/>
                          </a:rPr>
                          <m:t>0</m:t>
                        </m:r>
                      </m:sub>
                    </m:sSub>
                    <m:r>
                      <a:rPr lang="en-US" altLang="zh-CN" sz="1200" i="1">
                        <a:solidFill>
                          <a:srgbClr val="FF0000"/>
                        </a:solidFill>
                        <a:latin typeface="Cambria Math" panose="02040503050406030204" pitchFamily="18" charset="0"/>
                        <a:ea typeface="Cambria Math" panose="02040503050406030204" pitchFamily="18" charset="0"/>
                      </a:rPr>
                      <m:t>+</m:t>
                    </m:r>
                    <m:sSub>
                      <m:sSubPr>
                        <m:ctrlPr>
                          <a:rPr lang="en-US" altLang="zh-CN" sz="1200" i="1">
                            <a:solidFill>
                              <a:srgbClr val="FF0000"/>
                            </a:solidFill>
                            <a:latin typeface="Cambria Math" panose="02040503050406030204" pitchFamily="18" charset="0"/>
                            <a:ea typeface="Cambria Math" panose="02040503050406030204" pitchFamily="18" charset="0"/>
                          </a:rPr>
                        </m:ctrlPr>
                      </m:sSubPr>
                      <m:e>
                        <m:d>
                          <m:dPr>
                            <m:ctrlPr>
                              <a:rPr lang="en-US" altLang="zh-CN" sz="1200" i="1">
                                <a:solidFill>
                                  <a:srgbClr val="FF0000"/>
                                </a:solidFill>
                                <a:latin typeface="Cambria Math" panose="02040503050406030204" pitchFamily="18" charset="0"/>
                                <a:ea typeface="Cambria Math" panose="02040503050406030204" pitchFamily="18" charset="0"/>
                              </a:rPr>
                            </m:ctrlPr>
                          </m:dPr>
                          <m:e>
                            <m:r>
                              <a:rPr lang="en-US" altLang="zh-CN" sz="1200" b="0" i="1" smtClean="0">
                                <a:solidFill>
                                  <a:srgbClr val="FF0000"/>
                                </a:solidFill>
                                <a:latin typeface="Cambria Math" panose="02040503050406030204" pitchFamily="18" charset="0"/>
                                <a:ea typeface="Cambria Math" panose="02040503050406030204" pitchFamily="18" charset="0"/>
                              </a:rPr>
                              <m:t>𝑎𝑏</m:t>
                            </m:r>
                          </m:e>
                        </m:d>
                      </m:e>
                      <m:sub>
                        <m:r>
                          <a:rPr lang="en-US" altLang="zh-CN" sz="1200" i="1">
                            <a:solidFill>
                              <a:srgbClr val="FF0000"/>
                            </a:solidFill>
                            <a:latin typeface="Cambria Math" panose="02040503050406030204" pitchFamily="18" charset="0"/>
                            <a:ea typeface="Cambria Math" panose="02040503050406030204" pitchFamily="18" charset="0"/>
                          </a:rPr>
                          <m:t>1</m:t>
                        </m:r>
                      </m:sub>
                    </m:sSub>
                  </m:oMath>
                </a14:m>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令</a:t>
                </a:r>
                <a14:m>
                  <m:oMath xmlns:m="http://schemas.openxmlformats.org/officeDocument/2006/math">
                    <m:r>
                      <m:rPr>
                        <m:sty m:val="p"/>
                      </m:rPr>
                      <a:rPr lang="en-US" altLang="zh-CN" sz="1200" b="0" i="0" smtClean="0">
                        <a:solidFill>
                          <a:srgbClr val="FF0000"/>
                        </a:solidFill>
                        <a:latin typeface="Cambria Math" panose="02040503050406030204" pitchFamily="18" charset="0"/>
                        <a:ea typeface="Cambria Math" panose="02040503050406030204" pitchFamily="18" charset="0"/>
                      </a:rPr>
                      <m:t>c</m:t>
                    </m:r>
                    <m:r>
                      <a:rPr lang="en-US" altLang="zh-CN" sz="1200" b="0" i="0" smtClean="0">
                        <a:solidFill>
                          <a:srgbClr val="FF0000"/>
                        </a:solidFill>
                        <a:latin typeface="Cambria Math" panose="02040503050406030204" pitchFamily="18" charset="0"/>
                        <a:ea typeface="Cambria Math" panose="02040503050406030204" pitchFamily="18" charset="0"/>
                      </a:rPr>
                      <m:t>=</m:t>
                    </m:r>
                    <m:r>
                      <a:rPr lang="en-US" altLang="zh-CN" sz="1200" i="1">
                        <a:solidFill>
                          <a:srgbClr val="FF0000"/>
                        </a:solidFill>
                        <a:latin typeface="Cambria Math" panose="02040503050406030204" pitchFamily="18" charset="0"/>
                        <a:ea typeface="Cambria Math" panose="02040503050406030204" pitchFamily="18" charset="0"/>
                      </a:rPr>
                      <m:t>𝑎</m:t>
                    </m:r>
                    <m:r>
                      <m:rPr>
                        <m:sty m:val="p"/>
                      </m:rPr>
                      <a:rPr lang="en-US" altLang="zh-CN" sz="1200">
                        <a:solidFill>
                          <a:srgbClr val="FF0000"/>
                        </a:solidFill>
                        <a:latin typeface="Cambria Math" panose="02040503050406030204" pitchFamily="18" charset="0"/>
                        <a:ea typeface="Cambria Math" panose="02040503050406030204" pitchFamily="18" charset="0"/>
                      </a:rPr>
                      <m:t>b</m:t>
                    </m:r>
                    <m:r>
                      <a:rPr lang="en-US" altLang="zh-CN" sz="1200" b="0" i="0" smtClean="0">
                        <a:solidFill>
                          <a:srgbClr val="FF0000"/>
                        </a:solidFill>
                        <a:latin typeface="Cambria Math" panose="02040503050406030204" pitchFamily="18" charset="0"/>
                        <a:ea typeface="Cambria Math" panose="02040503050406030204" pitchFamily="18" charset="0"/>
                      </a:rPr>
                      <m:t>,  </m:t>
                    </m:r>
                    <m:r>
                      <m:rPr>
                        <m:sty m:val="p"/>
                      </m:rPr>
                      <a:rPr lang="en-US" altLang="zh-CN" sz="1200" b="0" i="0" smtClean="0">
                        <a:solidFill>
                          <a:srgbClr val="FF0000"/>
                        </a:solidFill>
                        <a:latin typeface="Cambria Math" panose="02040503050406030204" pitchFamily="18" charset="0"/>
                        <a:ea typeface="Cambria Math" panose="02040503050406030204" pitchFamily="18" charset="0"/>
                      </a:rPr>
                      <m:t>c</m:t>
                    </m:r>
                    <m:r>
                      <a:rPr lang="en-US" altLang="zh-CN" sz="1200" b="0" i="0" smtClean="0">
                        <a:solidFill>
                          <a:srgbClr val="FF0000"/>
                        </a:solidFill>
                        <a:latin typeface="Cambria Math" panose="02040503050406030204" pitchFamily="18" charset="0"/>
                        <a:ea typeface="Cambria Math" panose="02040503050406030204" pitchFamily="18" charset="0"/>
                      </a:rPr>
                      <m:t>=</m:t>
                    </m:r>
                    <m:sSub>
                      <m:sSubPr>
                        <m:ctrlPr>
                          <a:rPr lang="en-US" altLang="zh-CN" sz="1200" i="1">
                            <a:solidFill>
                              <a:srgbClr val="FF0000"/>
                            </a:solidFill>
                            <a:latin typeface="Cambria Math" panose="02040503050406030204" pitchFamily="18" charset="0"/>
                            <a:ea typeface="Cambria Math" panose="02040503050406030204" pitchFamily="18" charset="0"/>
                          </a:rPr>
                        </m:ctrlPr>
                      </m:sSubPr>
                      <m:e>
                        <m:r>
                          <a:rPr lang="en-US" altLang="zh-CN" sz="1200" b="0" i="1" smtClean="0">
                            <a:solidFill>
                              <a:srgbClr val="FF0000"/>
                            </a:solidFill>
                            <a:latin typeface="Cambria Math" panose="02040503050406030204" pitchFamily="18" charset="0"/>
                            <a:ea typeface="Cambria Math" panose="02040503050406030204" pitchFamily="18" charset="0"/>
                          </a:rPr>
                          <m:t>𝑐</m:t>
                        </m:r>
                      </m:e>
                      <m:sub>
                        <m:r>
                          <a:rPr lang="en-US" altLang="zh-CN" sz="1200" i="1">
                            <a:solidFill>
                              <a:srgbClr val="FF0000"/>
                            </a:solidFill>
                            <a:latin typeface="Cambria Math" panose="02040503050406030204" pitchFamily="18" charset="0"/>
                            <a:ea typeface="Cambria Math" panose="02040503050406030204" pitchFamily="18" charset="0"/>
                          </a:rPr>
                          <m:t>0</m:t>
                        </m:r>
                      </m:sub>
                    </m:sSub>
                    <m:r>
                      <a:rPr lang="en-US" altLang="zh-CN" sz="1200" i="1">
                        <a:solidFill>
                          <a:srgbClr val="FF0000"/>
                        </a:solidFill>
                        <a:latin typeface="Cambria Math" panose="02040503050406030204" pitchFamily="18" charset="0"/>
                        <a:ea typeface="Cambria Math" panose="02040503050406030204" pitchFamily="18" charset="0"/>
                      </a:rPr>
                      <m:t>+</m:t>
                    </m:r>
                    <m:sSub>
                      <m:sSubPr>
                        <m:ctrlPr>
                          <a:rPr lang="en-US" altLang="zh-CN" sz="1200" i="1">
                            <a:solidFill>
                              <a:srgbClr val="FF0000"/>
                            </a:solidFill>
                            <a:latin typeface="Cambria Math" panose="02040503050406030204" pitchFamily="18" charset="0"/>
                            <a:ea typeface="Cambria Math" panose="02040503050406030204" pitchFamily="18" charset="0"/>
                          </a:rPr>
                        </m:ctrlPr>
                      </m:sSubPr>
                      <m:e>
                        <m:r>
                          <a:rPr lang="en-US" altLang="zh-CN" sz="1200" b="0" i="1" smtClean="0">
                            <a:solidFill>
                              <a:srgbClr val="FF0000"/>
                            </a:solidFill>
                            <a:latin typeface="Cambria Math" panose="02040503050406030204" pitchFamily="18" charset="0"/>
                            <a:ea typeface="Cambria Math" panose="02040503050406030204" pitchFamily="18" charset="0"/>
                          </a:rPr>
                          <m:t>𝑐</m:t>
                        </m:r>
                      </m:e>
                      <m:sub>
                        <m:r>
                          <a:rPr lang="en-US" altLang="zh-CN" sz="1200" i="1">
                            <a:solidFill>
                              <a:srgbClr val="FF0000"/>
                            </a:solidFill>
                            <a:latin typeface="Cambria Math" panose="02040503050406030204" pitchFamily="18" charset="0"/>
                            <a:ea typeface="Cambria Math" panose="02040503050406030204" pitchFamily="18" charset="0"/>
                          </a:rPr>
                          <m:t>1</m:t>
                        </m:r>
                      </m:sub>
                    </m:sSub>
                  </m:oMath>
                </a14:m>
                <a:endParaRPr lang="en-US" altLang="zh-CN" sz="1200" dirty="0">
                  <a:solidFill>
                    <a:srgbClr val="FF0000"/>
                  </a:solidFill>
                  <a:latin typeface="微软雅黑" panose="020B0503020204020204" pitchFamily="34" charset="-122"/>
                  <a:ea typeface="Cambria Math" panose="02040503050406030204" pitchFamily="18" charset="0"/>
                </a:endParaRPr>
              </a:p>
            </p:txBody>
          </p:sp>
        </mc:Choice>
        <mc:Fallback xmlns="">
          <p:sp>
            <p:nvSpPr>
              <p:cNvPr id="27" name="文本框 26">
                <a:extLst>
                  <a:ext uri="{FF2B5EF4-FFF2-40B4-BE49-F238E27FC236}">
                    <a16:creationId xmlns:a16="http://schemas.microsoft.com/office/drawing/2014/main" id="{62309966-C86A-BC50-7DD7-4B747062598D}"/>
                  </a:ext>
                </a:extLst>
              </p:cNvPr>
              <p:cNvSpPr txBox="1">
                <a:spLocks noRot="1" noChangeAspect="1" noMove="1" noResize="1" noEditPoints="1" noAdjustHandles="1" noChangeArrowheads="1" noChangeShapeType="1" noTextEdit="1"/>
              </p:cNvSpPr>
              <p:nvPr/>
            </p:nvSpPr>
            <p:spPr>
              <a:xfrm>
                <a:off x="5736465" y="3115425"/>
                <a:ext cx="5507027" cy="276999"/>
              </a:xfrm>
              <a:prstGeom prst="rect">
                <a:avLst/>
              </a:prstGeom>
              <a:blipFill>
                <a:blip r:embed="rId1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8" name="表格 47">
                <a:extLst>
                  <a:ext uri="{FF2B5EF4-FFF2-40B4-BE49-F238E27FC236}">
                    <a16:creationId xmlns:a16="http://schemas.microsoft.com/office/drawing/2014/main" id="{02969A72-F612-962E-EF93-F8935546FDDE}"/>
                  </a:ext>
                </a:extLst>
              </p:cNvPr>
              <p:cNvGraphicFramePr>
                <a:graphicFrameLocks noGrp="1"/>
              </p:cNvGraphicFramePr>
              <p:nvPr>
                <p:extLst>
                  <p:ext uri="{D42A27DB-BD31-4B8C-83A1-F6EECF244321}">
                    <p14:modId xmlns:p14="http://schemas.microsoft.com/office/powerpoint/2010/main" val="1510608927"/>
                  </p:ext>
                </p:extLst>
              </p:nvPr>
            </p:nvGraphicFramePr>
            <p:xfrm>
              <a:off x="6228347" y="3454802"/>
              <a:ext cx="4166958" cy="658002"/>
            </p:xfrm>
            <a:graphic>
              <a:graphicData uri="http://schemas.openxmlformats.org/drawingml/2006/table">
                <a:tbl>
                  <a:tblPr firstRow="1" bandRow="1">
                    <a:tableStyleId>{7DF18680-E054-41AD-8BC1-D1AEF772440D}</a:tableStyleId>
                  </a:tblPr>
                  <a:tblGrid>
                    <a:gridCol w="694493">
                      <a:extLst>
                        <a:ext uri="{9D8B030D-6E8A-4147-A177-3AD203B41FA5}">
                          <a16:colId xmlns:a16="http://schemas.microsoft.com/office/drawing/2014/main" val="3420425572"/>
                        </a:ext>
                      </a:extLst>
                    </a:gridCol>
                    <a:gridCol w="694493">
                      <a:extLst>
                        <a:ext uri="{9D8B030D-6E8A-4147-A177-3AD203B41FA5}">
                          <a16:colId xmlns:a16="http://schemas.microsoft.com/office/drawing/2014/main" val="476959205"/>
                        </a:ext>
                      </a:extLst>
                    </a:gridCol>
                    <a:gridCol w="694493">
                      <a:extLst>
                        <a:ext uri="{9D8B030D-6E8A-4147-A177-3AD203B41FA5}">
                          <a16:colId xmlns:a16="http://schemas.microsoft.com/office/drawing/2014/main" val="3971399254"/>
                        </a:ext>
                      </a:extLst>
                    </a:gridCol>
                    <a:gridCol w="694493">
                      <a:extLst>
                        <a:ext uri="{9D8B030D-6E8A-4147-A177-3AD203B41FA5}">
                          <a16:colId xmlns:a16="http://schemas.microsoft.com/office/drawing/2014/main" val="693983283"/>
                        </a:ext>
                      </a:extLst>
                    </a:gridCol>
                    <a:gridCol w="694493">
                      <a:extLst>
                        <a:ext uri="{9D8B030D-6E8A-4147-A177-3AD203B41FA5}">
                          <a16:colId xmlns:a16="http://schemas.microsoft.com/office/drawing/2014/main" val="113933819"/>
                        </a:ext>
                      </a:extLst>
                    </a:gridCol>
                    <a:gridCol w="694493">
                      <a:extLst>
                        <a:ext uri="{9D8B030D-6E8A-4147-A177-3AD203B41FA5}">
                          <a16:colId xmlns:a16="http://schemas.microsoft.com/office/drawing/2014/main" val="2989878537"/>
                        </a:ext>
                      </a:extLst>
                    </a:gridCol>
                  </a:tblGrid>
                  <a:tr h="329001">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dirty="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a:solidFill>
                                          <a:schemeClr val="tx1"/>
                                        </a:solidFill>
                                        <a:latin typeface="Cambria Math" panose="02040503050406030204" pitchFamily="18" charset="0"/>
                                        <a:ea typeface="微软雅黑" panose="020B0503020204020204" pitchFamily="34" charset="-122"/>
                                      </a:rPr>
                                      <m:t>𝑥</m:t>
                                    </m:r>
                                  </m:e>
                                  <m:sub>
                                    <m:r>
                                      <a:rPr lang="en-US" altLang="zh-CN" sz="120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m:rPr>
                                        <m:sty m:val="p"/>
                                      </m:rPr>
                                      <a:rPr lang="en-US" altLang="zh-CN" sz="1200" b="0" i="0" smtClean="0">
                                        <a:solidFill>
                                          <a:schemeClr val="tx1"/>
                                        </a:solidFill>
                                        <a:latin typeface="Cambria Math" panose="02040503050406030204" pitchFamily="18" charset="0"/>
                                        <a:ea typeface="微软雅黑" panose="020B0503020204020204" pitchFamily="34" charset="-122"/>
                                      </a:rPr>
                                      <m:t>y</m:t>
                                    </m:r>
                                  </m:e>
                                  <m:sub>
                                    <m:r>
                                      <a:rPr lang="en-US" altLang="zh-CN" sz="1200" b="0" i="0" smtClean="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b="0" i="1" smtClean="0">
                                        <a:solidFill>
                                          <a:schemeClr val="tx1"/>
                                        </a:solidFill>
                                        <a:latin typeface="Cambria Math" panose="02040503050406030204" pitchFamily="18" charset="0"/>
                                        <a:ea typeface="微软雅黑" panose="020B0503020204020204" pitchFamily="34" charset="-122"/>
                                      </a:rPr>
                                      <m:t>𝑎</m:t>
                                    </m:r>
                                  </m:e>
                                  <m:sub>
                                    <m:r>
                                      <a:rPr lang="en-US" altLang="zh-CN" sz="120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solidFill>
                              <a:schemeClr val="tx1"/>
                            </a:solidFill>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b="0" i="1" smtClean="0">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solidFill>
                              <a:schemeClr val="tx1"/>
                            </a:solidFill>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Cambria Math" panose="02040503050406030204" pitchFamily="18" charset="0"/>
                                      </a:rPr>
                                    </m:ctrlPr>
                                  </m:sSubPr>
                                  <m:e>
                                    <m:r>
                                      <a:rPr lang="en-US" altLang="zh-CN" sz="1200" b="0" i="1" smtClean="0">
                                        <a:solidFill>
                                          <a:schemeClr val="tx1"/>
                                        </a:solidFill>
                                        <a:latin typeface="Cambria Math" panose="02040503050406030204" pitchFamily="18" charset="0"/>
                                        <a:ea typeface="Cambria Math" panose="02040503050406030204" pitchFamily="18" charset="0"/>
                                      </a:rPr>
                                      <m:t>𝑐</m:t>
                                    </m:r>
                                  </m:e>
                                  <m:sub>
                                    <m:r>
                                      <a:rPr lang="en-US" altLang="zh-CN" sz="1200" i="1">
                                        <a:solidFill>
                                          <a:schemeClr val="tx1"/>
                                        </a:solidFill>
                                        <a:latin typeface="Cambria Math" panose="02040503050406030204" pitchFamily="18" charset="0"/>
                                        <a:ea typeface="Cambria Math" panose="02040503050406030204" pitchFamily="18" charset="0"/>
                                      </a:rPr>
                                      <m:t>0</m:t>
                                    </m:r>
                                  </m:sub>
                                </m:sSub>
                              </m:oMath>
                            </m:oMathPara>
                          </a14:m>
                          <a:endParaRPr lang="zh-CN" altLang="en-US" sz="12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247991821"/>
                      </a:ext>
                    </a:extLst>
                  </a:tr>
                  <a:tr h="329001">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𝑥</m:t>
                                    </m:r>
                                  </m:e>
                                  <m:sub>
                                    <m:r>
                                      <a:rPr lang="en-US" altLang="zh-CN" sz="120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ea typeface="微软雅黑" panose="020B0503020204020204" pitchFamily="34" charset="-122"/>
                                      </a:rPr>
                                    </m:ctrlPr>
                                  </m:sSubPr>
                                  <m:e>
                                    <m:r>
                                      <m:rPr>
                                        <m:sty m:val="p"/>
                                      </m:rPr>
                                      <a:rPr lang="en-US" altLang="zh-CN" sz="1200">
                                        <a:latin typeface="Cambria Math" panose="02040503050406030204" pitchFamily="18" charset="0"/>
                                        <a:ea typeface="微软雅黑" panose="020B0503020204020204" pitchFamily="34" charset="-122"/>
                                      </a:rPr>
                                      <m:t>y</m:t>
                                    </m:r>
                                  </m:e>
                                  <m:sub>
                                    <m:r>
                                      <a:rPr lang="en-US" altLang="zh-CN" sz="120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b="0" i="0" smtClean="0">
                                        <a:solidFill>
                                          <a:schemeClr val="tx1"/>
                                        </a:solidFill>
                                        <a:latin typeface="Cambria Math" panose="02040503050406030204" pitchFamily="18" charset="0"/>
                                        <a:ea typeface="微软雅黑" panose="020B0503020204020204" pitchFamily="34" charset="-122"/>
                                      </a:rPr>
                                      <m:t>1</m:t>
                                    </m:r>
                                  </m:sub>
                                </m:sSub>
                              </m:oMath>
                            </m:oMathPara>
                          </a14:m>
                          <a:endParaRPr lang="zh-CN" altLang="en-US" sz="1200" dirty="0">
                            <a:solidFill>
                              <a:schemeClr val="tx1"/>
                            </a:solidFill>
                          </a:endParaRPr>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b="0" i="1" smtClean="0">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1</m:t>
                                    </m:r>
                                  </m:sub>
                                </m:sSub>
                              </m:oMath>
                            </m:oMathPara>
                          </a14:m>
                          <a:endParaRPr lang="zh-CN" altLang="en-US" sz="1200" dirty="0">
                            <a:solidFill>
                              <a:schemeClr val="tx1"/>
                            </a:solidFill>
                          </a:endParaRPr>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FF0000"/>
                                        </a:solidFill>
                                        <a:latin typeface="Cambria Math" panose="02040503050406030204" pitchFamily="18" charset="0"/>
                                        <a:ea typeface="Cambria Math" panose="02040503050406030204" pitchFamily="18" charset="0"/>
                                      </a:rPr>
                                    </m:ctrlPr>
                                  </m:sSubPr>
                                  <m:e>
                                    <m:r>
                                      <a:rPr lang="en-US" altLang="zh-CN" sz="1200" b="0" i="1" smtClean="0">
                                        <a:solidFill>
                                          <a:srgbClr val="FF0000"/>
                                        </a:solidFill>
                                        <a:latin typeface="Cambria Math" panose="02040503050406030204" pitchFamily="18" charset="0"/>
                                        <a:ea typeface="Cambria Math" panose="02040503050406030204" pitchFamily="18" charset="0"/>
                                      </a:rPr>
                                      <m:t>𝑐</m:t>
                                    </m:r>
                                  </m:e>
                                  <m:sub>
                                    <m:r>
                                      <a:rPr lang="en-US" altLang="zh-CN" sz="12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1200" dirty="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478696489"/>
                      </a:ext>
                    </a:extLst>
                  </a:tr>
                </a:tbl>
              </a:graphicData>
            </a:graphic>
          </p:graphicFrame>
        </mc:Choice>
        <mc:Fallback xmlns="">
          <p:graphicFrame>
            <p:nvGraphicFramePr>
              <p:cNvPr id="28" name="表格 47">
                <a:extLst>
                  <a:ext uri="{FF2B5EF4-FFF2-40B4-BE49-F238E27FC236}">
                    <a16:creationId xmlns:a16="http://schemas.microsoft.com/office/drawing/2014/main" id="{02969A72-F612-962E-EF93-F8935546FDDE}"/>
                  </a:ext>
                </a:extLst>
              </p:cNvPr>
              <p:cNvGraphicFramePr>
                <a:graphicFrameLocks noGrp="1"/>
              </p:cNvGraphicFramePr>
              <p:nvPr>
                <p:extLst>
                  <p:ext uri="{D42A27DB-BD31-4B8C-83A1-F6EECF244321}">
                    <p14:modId xmlns:p14="http://schemas.microsoft.com/office/powerpoint/2010/main" val="1510608927"/>
                  </p:ext>
                </p:extLst>
              </p:nvPr>
            </p:nvGraphicFramePr>
            <p:xfrm>
              <a:off x="6228347" y="3454802"/>
              <a:ext cx="4166958" cy="658002"/>
            </p:xfrm>
            <a:graphic>
              <a:graphicData uri="http://schemas.openxmlformats.org/drawingml/2006/table">
                <a:tbl>
                  <a:tblPr firstRow="1" bandRow="1">
                    <a:tableStyleId>{7DF18680-E054-41AD-8BC1-D1AEF772440D}</a:tableStyleId>
                  </a:tblPr>
                  <a:tblGrid>
                    <a:gridCol w="694493">
                      <a:extLst>
                        <a:ext uri="{9D8B030D-6E8A-4147-A177-3AD203B41FA5}">
                          <a16:colId xmlns:a16="http://schemas.microsoft.com/office/drawing/2014/main" val="3420425572"/>
                        </a:ext>
                      </a:extLst>
                    </a:gridCol>
                    <a:gridCol w="694493">
                      <a:extLst>
                        <a:ext uri="{9D8B030D-6E8A-4147-A177-3AD203B41FA5}">
                          <a16:colId xmlns:a16="http://schemas.microsoft.com/office/drawing/2014/main" val="476959205"/>
                        </a:ext>
                      </a:extLst>
                    </a:gridCol>
                    <a:gridCol w="694493">
                      <a:extLst>
                        <a:ext uri="{9D8B030D-6E8A-4147-A177-3AD203B41FA5}">
                          <a16:colId xmlns:a16="http://schemas.microsoft.com/office/drawing/2014/main" val="3971399254"/>
                        </a:ext>
                      </a:extLst>
                    </a:gridCol>
                    <a:gridCol w="694493">
                      <a:extLst>
                        <a:ext uri="{9D8B030D-6E8A-4147-A177-3AD203B41FA5}">
                          <a16:colId xmlns:a16="http://schemas.microsoft.com/office/drawing/2014/main" val="693983283"/>
                        </a:ext>
                      </a:extLst>
                    </a:gridCol>
                    <a:gridCol w="694493">
                      <a:extLst>
                        <a:ext uri="{9D8B030D-6E8A-4147-A177-3AD203B41FA5}">
                          <a16:colId xmlns:a16="http://schemas.microsoft.com/office/drawing/2014/main" val="113933819"/>
                        </a:ext>
                      </a:extLst>
                    </a:gridCol>
                    <a:gridCol w="694493">
                      <a:extLst>
                        <a:ext uri="{9D8B030D-6E8A-4147-A177-3AD203B41FA5}">
                          <a16:colId xmlns:a16="http://schemas.microsoft.com/office/drawing/2014/main" val="2989878537"/>
                        </a:ext>
                      </a:extLst>
                    </a:gridCol>
                  </a:tblGrid>
                  <a:tr h="329001">
                    <a:tc>
                      <a:txBody>
                        <a:bodyPr/>
                        <a:lstStyle/>
                        <a:p>
                          <a:endParaRPr lang="zh-CN"/>
                        </a:p>
                      </a:txBody>
                      <a:tcPr>
                        <a:blipFill>
                          <a:blip r:embed="rId17"/>
                          <a:stretch>
                            <a:fillRect l="-877" t="-1818" r="-504386" b="-101818"/>
                          </a:stretch>
                        </a:blipFill>
                      </a:tcPr>
                    </a:tc>
                    <a:tc>
                      <a:txBody>
                        <a:bodyPr/>
                        <a:lstStyle/>
                        <a:p>
                          <a:endParaRPr lang="zh-CN"/>
                        </a:p>
                      </a:txBody>
                      <a:tcPr>
                        <a:blipFill>
                          <a:blip r:embed="rId17"/>
                          <a:stretch>
                            <a:fillRect l="-100877" t="-1818" r="-404386" b="-101818"/>
                          </a:stretch>
                        </a:blipFill>
                      </a:tcPr>
                    </a:tc>
                    <a:tc>
                      <a:txBody>
                        <a:bodyPr/>
                        <a:lstStyle/>
                        <a:p>
                          <a:endParaRPr lang="zh-CN"/>
                        </a:p>
                      </a:txBody>
                      <a:tcPr>
                        <a:blipFill>
                          <a:blip r:embed="rId17"/>
                          <a:stretch>
                            <a:fillRect l="-199130" t="-1818" r="-300870" b="-101818"/>
                          </a:stretch>
                        </a:blipFill>
                      </a:tcPr>
                    </a:tc>
                    <a:tc>
                      <a:txBody>
                        <a:bodyPr/>
                        <a:lstStyle/>
                        <a:p>
                          <a:endParaRPr lang="zh-CN"/>
                        </a:p>
                      </a:txBody>
                      <a:tcPr>
                        <a:blipFill>
                          <a:blip r:embed="rId17"/>
                          <a:stretch>
                            <a:fillRect l="-301754" t="-1818" r="-203509" b="-101818"/>
                          </a:stretch>
                        </a:blipFill>
                      </a:tcPr>
                    </a:tc>
                    <a:tc>
                      <a:txBody>
                        <a:bodyPr/>
                        <a:lstStyle/>
                        <a:p>
                          <a:endParaRPr lang="zh-CN"/>
                        </a:p>
                      </a:txBody>
                      <a:tcPr>
                        <a:blipFill>
                          <a:blip r:embed="rId17"/>
                          <a:stretch>
                            <a:fillRect l="-401754" t="-1818" r="-103509" b="-101818"/>
                          </a:stretch>
                        </a:blipFill>
                      </a:tcPr>
                    </a:tc>
                    <a:tc>
                      <a:txBody>
                        <a:bodyPr/>
                        <a:lstStyle/>
                        <a:p>
                          <a:endParaRPr lang="zh-CN"/>
                        </a:p>
                      </a:txBody>
                      <a:tcPr>
                        <a:blipFill>
                          <a:blip r:embed="rId17"/>
                          <a:stretch>
                            <a:fillRect l="-501754" t="-1818" r="-3509" b="-101818"/>
                          </a:stretch>
                        </a:blipFill>
                      </a:tcPr>
                    </a:tc>
                    <a:extLst>
                      <a:ext uri="{0D108BD9-81ED-4DB2-BD59-A6C34878D82A}">
                        <a16:rowId xmlns:a16="http://schemas.microsoft.com/office/drawing/2014/main" val="1247991821"/>
                      </a:ext>
                    </a:extLst>
                  </a:tr>
                  <a:tr h="329001">
                    <a:tc>
                      <a:txBody>
                        <a:bodyPr/>
                        <a:lstStyle/>
                        <a:p>
                          <a:endParaRPr lang="zh-CN"/>
                        </a:p>
                      </a:txBody>
                      <a:tcPr>
                        <a:blipFill>
                          <a:blip r:embed="rId17"/>
                          <a:stretch>
                            <a:fillRect l="-877" t="-103704" r="-504386" b="-3704"/>
                          </a:stretch>
                        </a:blipFill>
                      </a:tcPr>
                    </a:tc>
                    <a:tc>
                      <a:txBody>
                        <a:bodyPr/>
                        <a:lstStyle/>
                        <a:p>
                          <a:endParaRPr lang="zh-CN"/>
                        </a:p>
                      </a:txBody>
                      <a:tcPr>
                        <a:blipFill>
                          <a:blip r:embed="rId17"/>
                          <a:stretch>
                            <a:fillRect l="-100877" t="-103704" r="-404386" b="-3704"/>
                          </a:stretch>
                        </a:blipFill>
                      </a:tcPr>
                    </a:tc>
                    <a:tc>
                      <a:txBody>
                        <a:bodyPr/>
                        <a:lstStyle/>
                        <a:p>
                          <a:endParaRPr lang="zh-CN"/>
                        </a:p>
                      </a:txBody>
                      <a:tcPr>
                        <a:blipFill>
                          <a:blip r:embed="rId17"/>
                          <a:stretch>
                            <a:fillRect l="-199130" t="-103704" r="-300870" b="-3704"/>
                          </a:stretch>
                        </a:blipFill>
                      </a:tcPr>
                    </a:tc>
                    <a:tc>
                      <a:txBody>
                        <a:bodyPr/>
                        <a:lstStyle/>
                        <a:p>
                          <a:endParaRPr lang="zh-CN"/>
                        </a:p>
                      </a:txBody>
                      <a:tcPr>
                        <a:blipFill>
                          <a:blip r:embed="rId17"/>
                          <a:stretch>
                            <a:fillRect l="-301754" t="-103704" r="-203509" b="-3704"/>
                          </a:stretch>
                        </a:blipFill>
                      </a:tcPr>
                    </a:tc>
                    <a:tc>
                      <a:txBody>
                        <a:bodyPr/>
                        <a:lstStyle/>
                        <a:p>
                          <a:endParaRPr lang="zh-CN"/>
                        </a:p>
                      </a:txBody>
                      <a:tcPr>
                        <a:blipFill>
                          <a:blip r:embed="rId17"/>
                          <a:stretch>
                            <a:fillRect l="-401754" t="-103704" r="-103509" b="-3704"/>
                          </a:stretch>
                        </a:blipFill>
                      </a:tcPr>
                    </a:tc>
                    <a:tc>
                      <a:txBody>
                        <a:bodyPr/>
                        <a:lstStyle/>
                        <a:p>
                          <a:endParaRPr lang="zh-CN"/>
                        </a:p>
                      </a:txBody>
                      <a:tcPr>
                        <a:blipFill>
                          <a:blip r:embed="rId17"/>
                          <a:stretch>
                            <a:fillRect l="-501754" t="-103704" r="-3509" b="-3704"/>
                          </a:stretch>
                        </a:blipFill>
                      </a:tcPr>
                    </a:tc>
                    <a:extLst>
                      <a:ext uri="{0D108BD9-81ED-4DB2-BD59-A6C34878D82A}">
                        <a16:rowId xmlns:a16="http://schemas.microsoft.com/office/drawing/2014/main" val="1478696489"/>
                      </a:ext>
                    </a:extLst>
                  </a:tr>
                </a:tbl>
              </a:graphicData>
            </a:graphic>
          </p:graphicFrame>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A77B583-7673-3AC9-D1B1-70C6CB349812}"/>
                  </a:ext>
                </a:extLst>
              </p:cNvPr>
              <p:cNvSpPr txBox="1"/>
              <p:nvPr/>
            </p:nvSpPr>
            <p:spPr>
              <a:xfrm>
                <a:off x="5879594" y="4193526"/>
                <a:ext cx="422320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𝑐</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d>
                        <m:dPr>
                          <m:ctrlPr>
                            <a:rPr lang="en-US" altLang="zh-CN" sz="1200" b="0" i="1" smtClean="0">
                              <a:latin typeface="Cambria Math" panose="02040503050406030204" pitchFamily="18" charset="0"/>
                              <a:ea typeface="微软雅黑" panose="020B0503020204020204" pitchFamily="34" charset="-122"/>
                            </a:rPr>
                          </m:ctrlPr>
                        </m:dPr>
                        <m:e>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1</m:t>
                              </m:r>
                            </m:sub>
                          </m:sSub>
                        </m:e>
                      </m:d>
                      <m:d>
                        <m:dPr>
                          <m:ctrlPr>
                            <a:rPr lang="en-US" altLang="zh-CN" sz="1200" b="0" i="1" smtClean="0">
                              <a:latin typeface="Cambria Math" panose="02040503050406030204" pitchFamily="18" charset="0"/>
                              <a:ea typeface="微软雅黑" panose="020B0503020204020204" pitchFamily="34" charset="-122"/>
                            </a:rPr>
                          </m:ctrlPr>
                        </m:dPr>
                        <m:e>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0</m:t>
                              </m:r>
                            </m:sub>
                          </m:sSub>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1</m:t>
                              </m:r>
                            </m:sub>
                          </m:sSub>
                        </m:e>
                      </m:d>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𝑐</m:t>
                          </m:r>
                        </m:e>
                        <m:sub>
                          <m:r>
                            <a:rPr lang="en-US" altLang="zh-CN" sz="1200" b="0" i="1" smtClean="0">
                              <a:latin typeface="Cambria Math" panose="02040503050406030204" pitchFamily="18" charset="0"/>
                            </a:rPr>
                            <m:t>0</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0</m:t>
                          </m:r>
                        </m:sub>
                      </m:sSub>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𝑏</m:t>
                          </m:r>
                        </m:e>
                        <m:sub>
                          <m:r>
                            <a:rPr lang="en-US" altLang="zh-CN" sz="1200" b="0" i="1" smtClean="0">
                              <a:latin typeface="Cambria Math" panose="02040503050406030204" pitchFamily="18" charset="0"/>
                            </a:rPr>
                            <m:t>0</m:t>
                          </m:r>
                        </m:sub>
                      </m:sSub>
                      <m:r>
                        <a:rPr lang="en-US" altLang="zh-CN" sz="1200" b="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b="0" i="1" smtClean="0">
                              <a:latin typeface="Cambria Math" panose="02040503050406030204" pitchFamily="18" charset="0"/>
                            </a:rPr>
                            <m:t>1</m:t>
                          </m:r>
                        </m:sub>
                      </m:sSub>
                      <m:r>
                        <a:rPr lang="en-US" altLang="zh-CN" sz="1200" b="0" i="0"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b="0" i="1" smtClean="0">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b="0" i="0"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b="0" i="1" smtClean="0">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b="0" i="1" smtClean="0">
                              <a:latin typeface="Cambria Math" panose="02040503050406030204" pitchFamily="18" charset="0"/>
                            </a:rPr>
                            <m:t>1</m:t>
                          </m:r>
                        </m:sub>
                      </m:sSub>
                      <m:r>
                        <a:rPr lang="en-US" altLang="zh-CN" sz="1200" b="0" i="0"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0</m:t>
                          </m:r>
                        </m:sub>
                      </m:sSub>
                    </m:oMath>
                  </m:oMathPara>
                </a14:m>
                <a:endParaRPr lang="zh-CN" altLang="en-US" sz="1200" dirty="0"/>
              </a:p>
            </p:txBody>
          </p:sp>
        </mc:Choice>
        <mc:Fallback xmlns="">
          <p:sp>
            <p:nvSpPr>
              <p:cNvPr id="10" name="文本框 9">
                <a:extLst>
                  <a:ext uri="{FF2B5EF4-FFF2-40B4-BE49-F238E27FC236}">
                    <a16:creationId xmlns:a16="http://schemas.microsoft.com/office/drawing/2014/main" id="{CA77B583-7673-3AC9-D1B1-70C6CB349812}"/>
                  </a:ext>
                </a:extLst>
              </p:cNvPr>
              <p:cNvSpPr txBox="1">
                <a:spLocks noRot="1" noChangeAspect="1" noMove="1" noResize="1" noEditPoints="1" noAdjustHandles="1" noChangeArrowheads="1" noChangeShapeType="1" noTextEdit="1"/>
              </p:cNvSpPr>
              <p:nvPr/>
            </p:nvSpPr>
            <p:spPr>
              <a:xfrm>
                <a:off x="5879594" y="4193526"/>
                <a:ext cx="4223207" cy="184666"/>
              </a:xfrm>
              <a:prstGeom prst="rect">
                <a:avLst/>
              </a:prstGeom>
              <a:blipFill>
                <a:blip r:embed="rId1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14D8F9E-945D-9D04-458C-511D5107FC27}"/>
                  </a:ext>
                </a:extLst>
              </p:cNvPr>
              <p:cNvSpPr txBox="1"/>
              <p:nvPr/>
            </p:nvSpPr>
            <p:spPr>
              <a:xfrm>
                <a:off x="5843258" y="5529398"/>
                <a:ext cx="6075204" cy="1025665"/>
              </a:xfrm>
              <a:prstGeom prst="rect">
                <a:avLst/>
              </a:prstGeom>
              <a:noFill/>
            </p:spPr>
            <p:txBody>
              <a:bodyPr wrap="square" rtlCol="0">
                <a:spAutoFit/>
              </a:bodyPr>
              <a:lstStyle/>
              <a:p>
                <a:r>
                  <a:rPr lang="zh-CN" altLang="en-US" sz="1200" b="0" dirty="0"/>
                  <a:t>计算</a:t>
                </a:r>
                <a:r>
                  <a:rPr lang="en-US" altLang="zh-CN" sz="1200" b="0" dirty="0"/>
                  <a:t>:</a:t>
                </a:r>
                <a:endParaRPr lang="en-US" altLang="zh-CN"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1200" b="0" i="1" smtClean="0">
                          <a:solidFill>
                            <a:schemeClr val="tx1"/>
                          </a:solidFill>
                          <a:latin typeface="Cambria Math" panose="02040503050406030204" pitchFamily="18" charset="0"/>
                        </a:rPr>
                        <m:t>𝑧</m:t>
                      </m:r>
                      <m:r>
                        <a:rPr lang="en-US" altLang="zh-CN" sz="1200" b="0" i="1" smtClean="0">
                          <a:solidFill>
                            <a:schemeClr val="tx1"/>
                          </a:solidFill>
                          <a:latin typeface="Cambria Math" panose="02040503050406030204" pitchFamily="18" charset="0"/>
                        </a:rPr>
                        <m:t>=</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sSub>
                        <m:sSubPr>
                          <m:ctrlPr>
                            <a:rPr lang="en-US" altLang="zh-CN" sz="1200" b="0" i="1" smtClean="0">
                              <a:solidFill>
                                <a:schemeClr val="tx1"/>
                              </a:solidFill>
                              <a:latin typeface="Cambria Math" panose="02040503050406030204" pitchFamily="18" charset="0"/>
                              <a:ea typeface="Cambria Math" panose="02040503050406030204" pitchFamily="18" charset="0"/>
                            </a:rPr>
                          </m:ctrlPr>
                        </m:sSubPr>
                        <m:e>
                          <m:d>
                            <m:dPr>
                              <m:ctrlPr>
                                <a:rPr lang="en-US" altLang="zh-CN" sz="1200" b="0" i="1" smtClean="0">
                                  <a:solidFill>
                                    <a:schemeClr val="tx1"/>
                                  </a:solidFill>
                                  <a:latin typeface="Cambria Math" panose="02040503050406030204" pitchFamily="18" charset="0"/>
                                  <a:ea typeface="Cambria Math" panose="02040503050406030204" pitchFamily="18" charset="0"/>
                                </a:rPr>
                              </m:ctrlPr>
                            </m:dPr>
                            <m:e>
                              <m:r>
                                <a:rPr lang="en-US" altLang="zh-CN" sz="1200" b="0" i="1" smtClean="0">
                                  <a:solidFill>
                                    <a:schemeClr val="tx1"/>
                                  </a:solidFill>
                                  <a:latin typeface="Cambria Math" panose="02040503050406030204" pitchFamily="18" charset="0"/>
                                  <a:ea typeface="Cambria Math" panose="02040503050406030204" pitchFamily="18" charset="0"/>
                                </a:rPr>
                                <m:t>𝑥𝑦</m:t>
                              </m:r>
                            </m:e>
                          </m:d>
                        </m:e>
                        <m:sub>
                          <m:r>
                            <a:rPr lang="en-US" altLang="zh-CN" sz="1200" b="0" i="1" smtClean="0">
                              <a:solidFill>
                                <a:schemeClr val="tx1"/>
                              </a:solidFill>
                              <a:latin typeface="Cambria Math" panose="02040503050406030204" pitchFamily="18" charset="0"/>
                              <a:ea typeface="Cambria Math" panose="02040503050406030204" pitchFamily="18" charset="0"/>
                            </a:rPr>
                            <m:t>0</m:t>
                          </m:r>
                        </m:sub>
                      </m:sSub>
                      <m:r>
                        <a:rPr lang="en-US" altLang="zh-CN" sz="1200" b="0" i="1" smtClean="0">
                          <a:solidFill>
                            <a:schemeClr val="tx1"/>
                          </a:solidFill>
                          <a:latin typeface="Cambria Math" panose="02040503050406030204" pitchFamily="18" charset="0"/>
                          <a:ea typeface="Cambria Math" panose="02040503050406030204" pitchFamily="18" charset="0"/>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𝑥𝑦</m:t>
                              </m:r>
                            </m:e>
                          </m:d>
                        </m:e>
                        <m:sub>
                          <m:r>
                            <a:rPr lang="en-US" altLang="zh-CN" sz="12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altLang="zh-CN" sz="1200" b="0" i="1"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m:t>
                    </m:r>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𝑓</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a:solidFill>
                                  <a:schemeClr val="tx1"/>
                                </a:solidFill>
                                <a:latin typeface="Cambria Math" panose="02040503050406030204" pitchFamily="18" charset="0"/>
                                <a:ea typeface="微软雅黑" panose="020B0503020204020204" pitchFamily="34" charset="-122"/>
                              </a:rPr>
                              <m:t>0</m:t>
                            </m:r>
                          </m:sub>
                        </m:sSub>
                        <m:r>
                          <a:rPr lang="en-US" altLang="zh-CN" sz="1200" i="1">
                            <a:solidFill>
                              <a:schemeClr val="tx1"/>
                            </a:solidFill>
                            <a:latin typeface="Cambria Math" panose="02040503050406030204" pitchFamily="18" charset="0"/>
                            <a:ea typeface="微软雅黑" panose="020B0503020204020204" pitchFamily="34" charset="-122"/>
                          </a:rPr>
                          <m:t>−</m:t>
                        </m:r>
                        <m:r>
                          <a:rPr lang="en-US" altLang="zh-CN" sz="1200" i="1">
                            <a:solidFill>
                              <a:schemeClr val="tx1"/>
                            </a:solidFill>
                            <a:latin typeface="Cambria Math" panose="02040503050406030204" pitchFamily="18" charset="0"/>
                            <a:ea typeface="微软雅黑" panose="020B0503020204020204" pitchFamily="34" charset="-122"/>
                          </a:rPr>
                          <m:t>𝑒</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0</m:t>
                            </m:r>
                          </m:sub>
                        </m:sSub>
                        <m:r>
                          <a:rPr lang="en-US" altLang="zh-CN" sz="1200" i="1">
                            <a:solidFill>
                              <a:schemeClr val="tx1"/>
                            </a:solidFill>
                            <a:latin typeface="Cambria Math" panose="02040503050406030204" pitchFamily="18" charset="0"/>
                            <a:ea typeface="微软雅黑" panose="020B0503020204020204" pitchFamily="34" charset="-122"/>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𝑎𝑏</m:t>
                                </m:r>
                              </m:e>
                            </m:d>
                          </m:e>
                          <m:sub>
                            <m:r>
                              <a:rPr lang="en-US" altLang="zh-CN" sz="1200" i="1">
                                <a:solidFill>
                                  <a:schemeClr val="tx1"/>
                                </a:solidFill>
                                <a:latin typeface="Cambria Math" panose="02040503050406030204" pitchFamily="18" charset="0"/>
                                <a:ea typeface="Cambria Math" panose="02040503050406030204" pitchFamily="18" charset="0"/>
                              </a:rPr>
                              <m:t>0</m:t>
                            </m:r>
                          </m:sub>
                        </m:sSub>
                      </m:e>
                    </m:d>
                    <m:r>
                      <a:rPr lang="en-US" altLang="zh-CN" sz="1200" i="1">
                        <a:solidFill>
                          <a:schemeClr val="tx1"/>
                        </a:solidFill>
                        <a:latin typeface="Cambria Math" panose="02040503050406030204" pitchFamily="18" charset="0"/>
                        <a:ea typeface="Cambria Math" panose="02040503050406030204" pitchFamily="18" charset="0"/>
                      </a:rPr>
                      <m:t>+</m:t>
                    </m:r>
                  </m:oMath>
                </a14:m>
                <a:r>
                  <a:rPr lang="en-US" altLang="zh-CN" sz="1200" dirty="0">
                    <a:solidFill>
                      <a:schemeClr val="tx1"/>
                    </a:solidFill>
                    <a:ea typeface="Cambria Math" panose="02040503050406030204" pitchFamily="18" charset="0"/>
                  </a:rPr>
                  <a:t> </a:t>
                </a:r>
                <a14:m>
                  <m:oMath xmlns:m="http://schemas.openxmlformats.org/officeDocument/2006/math">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𝑒𝑓</m:t>
                    </m:r>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𝑓</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a:solidFill>
                              <a:schemeClr val="tx1"/>
                            </a:solidFill>
                            <a:latin typeface="Cambria Math" panose="02040503050406030204" pitchFamily="18" charset="0"/>
                            <a:ea typeface="微软雅黑" panose="020B0503020204020204" pitchFamily="34" charset="-122"/>
                          </a:rPr>
                          <m:t>1</m:t>
                        </m:r>
                      </m:sub>
                    </m:sSub>
                    <m:r>
                      <a:rPr lang="en-US" altLang="zh-CN" sz="1200" i="1">
                        <a:solidFill>
                          <a:schemeClr val="tx1"/>
                        </a:solidFill>
                        <a:latin typeface="Cambria Math" panose="02040503050406030204" pitchFamily="18" charset="0"/>
                        <a:ea typeface="微软雅黑" panose="020B0503020204020204" pitchFamily="34" charset="-122"/>
                      </a:rPr>
                      <m:t>−</m:t>
                    </m:r>
                    <m:r>
                      <a:rPr lang="en-US" altLang="zh-CN" sz="1200" i="1">
                        <a:solidFill>
                          <a:schemeClr val="tx1"/>
                        </a:solidFill>
                        <a:latin typeface="Cambria Math" panose="02040503050406030204" pitchFamily="18" charset="0"/>
                        <a:ea typeface="微软雅黑" panose="020B0503020204020204" pitchFamily="34" charset="-122"/>
                      </a:rPr>
                      <m:t>𝑒</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1</m:t>
                        </m:r>
                      </m:sub>
                    </m:sSub>
                    <m:r>
                      <a:rPr lang="en-US" altLang="zh-CN" sz="1200" i="1">
                        <a:solidFill>
                          <a:schemeClr val="tx1"/>
                        </a:solidFill>
                        <a:latin typeface="Cambria Math" panose="02040503050406030204" pitchFamily="18" charset="0"/>
                        <a:ea typeface="微软雅黑" panose="020B0503020204020204" pitchFamily="34" charset="-122"/>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𝑎𝑏</m:t>
                            </m:r>
                          </m:e>
                        </m:d>
                      </m:e>
                      <m:sub>
                        <m:r>
                          <a:rPr lang="en-US" altLang="zh-CN" sz="1200" i="1">
                            <a:solidFill>
                              <a:schemeClr val="tx1"/>
                            </a:solidFill>
                            <a:latin typeface="Cambria Math" panose="02040503050406030204" pitchFamily="18" charset="0"/>
                            <a:ea typeface="Cambria Math" panose="02040503050406030204" pitchFamily="18" charset="0"/>
                          </a:rPr>
                          <m:t>1</m:t>
                        </m:r>
                      </m:sub>
                    </m:sSub>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b="0" i="1" smtClean="0">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𝑚𝑜𝑑</m:t>
                    </m:r>
                    <m:r>
                      <a:rPr lang="en-US" altLang="zh-CN" sz="1200" i="1">
                        <a:solidFill>
                          <a:schemeClr val="tx1"/>
                        </a:solidFill>
                        <a:latin typeface="Cambria Math" panose="02040503050406030204" pitchFamily="18" charset="0"/>
                        <a:ea typeface="Cambria Math" panose="02040503050406030204" pitchFamily="18" charset="0"/>
                      </a:rPr>
                      <m:t> </m:t>
                    </m:r>
                    <m:sSup>
                      <m:sSupPr>
                        <m:ctrlPr>
                          <a:rPr lang="en-US" altLang="zh-CN" sz="1200" i="1">
                            <a:solidFill>
                              <a:schemeClr val="tx1"/>
                            </a:solidFill>
                            <a:latin typeface="Cambria Math" panose="02040503050406030204" pitchFamily="18" charset="0"/>
                            <a:ea typeface="微软雅黑" panose="020B0503020204020204" pitchFamily="34" charset="-122"/>
                          </a:rPr>
                        </m:ctrlPr>
                      </m:sSupPr>
                      <m:e>
                        <m:r>
                          <a:rPr lang="en-US" altLang="zh-CN" sz="1200">
                            <a:solidFill>
                              <a:schemeClr val="tx1"/>
                            </a:solidFill>
                            <a:latin typeface="Cambria Math" panose="02040503050406030204" pitchFamily="18" charset="0"/>
                            <a:ea typeface="微软雅黑" panose="020B0503020204020204" pitchFamily="34" charset="-122"/>
                          </a:rPr>
                          <m:t>2</m:t>
                        </m:r>
                      </m:e>
                      <m:sup>
                        <m:r>
                          <a:rPr lang="en-US" altLang="zh-CN" sz="1200">
                            <a:solidFill>
                              <a:schemeClr val="tx1"/>
                            </a:solidFill>
                            <a:latin typeface="Cambria Math" panose="02040503050406030204" pitchFamily="18" charset="0"/>
                            <a:ea typeface="微软雅黑" panose="020B0503020204020204" pitchFamily="34" charset="-122"/>
                          </a:rPr>
                          <m:t>𝑙</m:t>
                        </m:r>
                      </m:sup>
                    </m:sSup>
                  </m:oMath>
                </a14:m>
                <a:endParaRPr lang="en-US" altLang="zh-CN" sz="1200" dirty="0">
                  <a:solidFill>
                    <a:schemeClr val="tx1"/>
                  </a:solidFill>
                </a:endParaRPr>
              </a:p>
              <a:p>
                <a:pPr/>
                <a14:m>
                  <m:oMathPara xmlns:m="http://schemas.openxmlformats.org/officeDocument/2006/math">
                    <m:oMathParaPr>
                      <m:jc m:val="left"/>
                    </m:oMathParaPr>
                    <m:oMath xmlns:m="http://schemas.openxmlformats.org/officeDocument/2006/math">
                      <m:r>
                        <a:rPr lang="en-US" altLang="zh-CN" sz="1200" i="1">
                          <a:solidFill>
                            <a:schemeClr val="tx1"/>
                          </a:solidFill>
                          <a:latin typeface="Cambria Math" panose="02040503050406030204" pitchFamily="18" charset="0"/>
                          <a:ea typeface="Cambria Math" panose="02040503050406030204" pitchFamily="18" charset="0"/>
                        </a:rPr>
                        <m:t>=(</m:t>
                      </m:r>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𝑓</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a:solidFill>
                                    <a:schemeClr val="tx1"/>
                                  </a:solidFill>
                                  <a:latin typeface="Cambria Math" panose="02040503050406030204" pitchFamily="18" charset="0"/>
                                  <a:ea typeface="微软雅黑" panose="020B0503020204020204" pitchFamily="34" charset="-122"/>
                                </a:rPr>
                                <m:t>0</m:t>
                              </m:r>
                            </m:sub>
                          </m:sSub>
                          <m:r>
                            <a:rPr lang="en-US" altLang="zh-CN" sz="1200" i="1">
                              <a:solidFill>
                                <a:schemeClr val="tx1"/>
                              </a:solidFill>
                              <a:latin typeface="Cambria Math" panose="02040503050406030204" pitchFamily="18" charset="0"/>
                              <a:ea typeface="微软雅黑" panose="020B0503020204020204" pitchFamily="34" charset="-122"/>
                            </a:rPr>
                            <m:t>−</m:t>
                          </m:r>
                          <m:r>
                            <a:rPr lang="en-US" altLang="zh-CN" sz="1200" i="1">
                              <a:solidFill>
                                <a:schemeClr val="tx1"/>
                              </a:solidFill>
                              <a:latin typeface="Cambria Math" panose="02040503050406030204" pitchFamily="18" charset="0"/>
                              <a:ea typeface="微软雅黑" panose="020B0503020204020204" pitchFamily="34" charset="-122"/>
                            </a:rPr>
                            <m:t>𝑒</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0</m:t>
                              </m:r>
                            </m:sub>
                          </m:sSub>
                          <m:r>
                            <a:rPr lang="en-US" altLang="zh-CN" sz="1200" i="1">
                              <a:solidFill>
                                <a:schemeClr val="tx1"/>
                              </a:solidFill>
                              <a:latin typeface="Cambria Math" panose="02040503050406030204" pitchFamily="18" charset="0"/>
                              <a:ea typeface="微软雅黑" panose="020B0503020204020204" pitchFamily="34" charset="-122"/>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b="0" i="1" smtClean="0">
                                      <a:solidFill>
                                        <a:schemeClr val="tx1"/>
                                      </a:solidFill>
                                      <a:latin typeface="Cambria Math" panose="02040503050406030204" pitchFamily="18" charset="0"/>
                                      <a:ea typeface="Cambria Math" panose="02040503050406030204" pitchFamily="18" charset="0"/>
                                    </a:rPr>
                                    <m:t>𝑐</m:t>
                                  </m:r>
                                </m:e>
                              </m:d>
                            </m:e>
                            <m:sub>
                              <m:r>
                                <a:rPr lang="en-US" altLang="zh-CN" sz="1200" i="1">
                                  <a:solidFill>
                                    <a:schemeClr val="tx1"/>
                                  </a:solidFill>
                                  <a:latin typeface="Cambria Math" panose="02040503050406030204" pitchFamily="18" charset="0"/>
                                  <a:ea typeface="Cambria Math" panose="02040503050406030204" pitchFamily="18" charset="0"/>
                                </a:rPr>
                                <m:t>0</m:t>
                              </m:r>
                            </m:sub>
                          </m:sSub>
                        </m:e>
                      </m:d>
                      <m:r>
                        <a:rPr lang="en-US" altLang="zh-CN" sz="1200" i="1">
                          <a:solidFill>
                            <a:schemeClr val="tx1"/>
                          </a:solidFill>
                          <a:latin typeface="Cambria Math" panose="02040503050406030204" pitchFamily="18" charset="0"/>
                          <a:ea typeface="Cambria Math" panose="02040503050406030204" pitchFamily="18" charset="0"/>
                        </a:rPr>
                        <m:t>+</m:t>
                      </m:r>
                      <m:r>
                        <m:rPr>
                          <m:nor/>
                        </m:rPr>
                        <a:rPr lang="en-US" altLang="zh-CN" sz="1200" dirty="0">
                          <a:solidFill>
                            <a:schemeClr val="tx1"/>
                          </a:solidFill>
                          <a:ea typeface="Cambria Math" panose="02040503050406030204" pitchFamily="18" charset="0"/>
                        </a:rPr>
                        <m:t> </m:t>
                      </m:r>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𝑒𝑓</m:t>
                      </m:r>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𝑓</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𝑎</m:t>
                          </m:r>
                        </m:e>
                        <m:sub>
                          <m:r>
                            <a:rPr lang="en-US" altLang="zh-CN" sz="1200">
                              <a:solidFill>
                                <a:schemeClr val="tx1"/>
                              </a:solidFill>
                              <a:latin typeface="Cambria Math" panose="02040503050406030204" pitchFamily="18" charset="0"/>
                              <a:ea typeface="微软雅黑" panose="020B0503020204020204" pitchFamily="34" charset="-122"/>
                            </a:rPr>
                            <m:t>1</m:t>
                          </m:r>
                        </m:sub>
                      </m:sSub>
                      <m:r>
                        <a:rPr lang="en-US" altLang="zh-CN" sz="1200" i="1">
                          <a:solidFill>
                            <a:schemeClr val="tx1"/>
                          </a:solidFill>
                          <a:latin typeface="Cambria Math" panose="02040503050406030204" pitchFamily="18" charset="0"/>
                          <a:ea typeface="微软雅黑" panose="020B0503020204020204" pitchFamily="34" charset="-122"/>
                        </a:rPr>
                        <m:t>−</m:t>
                      </m:r>
                      <m:r>
                        <a:rPr lang="en-US" altLang="zh-CN" sz="1200" i="1">
                          <a:solidFill>
                            <a:schemeClr val="tx1"/>
                          </a:solidFill>
                          <a:latin typeface="Cambria Math" panose="02040503050406030204" pitchFamily="18" charset="0"/>
                          <a:ea typeface="微软雅黑" panose="020B0503020204020204" pitchFamily="34" charset="-122"/>
                        </a:rPr>
                        <m:t>𝑒</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𝑏</m:t>
                          </m:r>
                        </m:e>
                        <m:sub>
                          <m:r>
                            <a:rPr lang="en-US" altLang="zh-CN" sz="1200">
                              <a:solidFill>
                                <a:schemeClr val="tx1"/>
                              </a:solidFill>
                              <a:latin typeface="Cambria Math" panose="02040503050406030204" pitchFamily="18" charset="0"/>
                              <a:ea typeface="微软雅黑" panose="020B0503020204020204" pitchFamily="34" charset="-122"/>
                            </a:rPr>
                            <m:t>1</m:t>
                          </m:r>
                        </m:sub>
                      </m:sSub>
                      <m:r>
                        <a:rPr lang="en-US" altLang="zh-CN" sz="1200" i="1">
                          <a:solidFill>
                            <a:schemeClr val="tx1"/>
                          </a:solidFill>
                          <a:latin typeface="Cambria Math" panose="02040503050406030204" pitchFamily="18" charset="0"/>
                          <a:ea typeface="微软雅黑" panose="020B0503020204020204" pitchFamily="34" charset="-122"/>
                        </a:rPr>
                        <m:t>+</m:t>
                      </m:r>
                      <m:sSub>
                        <m:sSubPr>
                          <m:ctrlPr>
                            <a:rPr lang="en-US" altLang="zh-CN" sz="1200" i="1">
                              <a:solidFill>
                                <a:schemeClr val="tx1"/>
                              </a:solidFill>
                              <a:latin typeface="Cambria Math" panose="02040503050406030204" pitchFamily="18" charset="0"/>
                              <a:ea typeface="Cambria Math" panose="02040503050406030204" pitchFamily="18" charset="0"/>
                            </a:rPr>
                          </m:ctrlPr>
                        </m:sSubPr>
                        <m:e>
                          <m:d>
                            <m:dPr>
                              <m:ctrlPr>
                                <a:rPr lang="en-US" altLang="zh-CN" sz="1200" i="1">
                                  <a:solidFill>
                                    <a:schemeClr val="tx1"/>
                                  </a:solidFill>
                                  <a:latin typeface="Cambria Math" panose="02040503050406030204" pitchFamily="18" charset="0"/>
                                  <a:ea typeface="Cambria Math" panose="02040503050406030204" pitchFamily="18" charset="0"/>
                                </a:rPr>
                              </m:ctrlPr>
                            </m:dPr>
                            <m:e>
                              <m:r>
                                <a:rPr lang="en-US" altLang="zh-CN" sz="1200" b="0" i="1" smtClean="0">
                                  <a:solidFill>
                                    <a:schemeClr val="tx1"/>
                                  </a:solidFill>
                                  <a:latin typeface="Cambria Math" panose="02040503050406030204" pitchFamily="18" charset="0"/>
                                  <a:ea typeface="Cambria Math" panose="02040503050406030204" pitchFamily="18" charset="0"/>
                                </a:rPr>
                                <m:t>𝑐</m:t>
                              </m:r>
                            </m:e>
                          </m:d>
                        </m:e>
                        <m:sub>
                          <m:r>
                            <a:rPr lang="en-US" altLang="zh-CN" sz="1200" i="1">
                              <a:solidFill>
                                <a:schemeClr val="tx1"/>
                              </a:solidFill>
                              <a:latin typeface="Cambria Math" panose="02040503050406030204" pitchFamily="18" charset="0"/>
                              <a:ea typeface="Cambria Math" panose="02040503050406030204" pitchFamily="18" charset="0"/>
                            </a:rPr>
                            <m:t>1</m:t>
                          </m:r>
                        </m:sub>
                      </m:sSub>
                      <m:r>
                        <a:rPr lang="en-US" altLang="zh-CN" sz="1200" i="1">
                          <a:solidFill>
                            <a:schemeClr val="tx1"/>
                          </a:solidFill>
                          <a:latin typeface="Cambria Math" panose="02040503050406030204" pitchFamily="18" charset="0"/>
                          <a:ea typeface="Cambria Math" panose="02040503050406030204" pitchFamily="18" charset="0"/>
                        </a:rPr>
                        <m:t>))</m:t>
                      </m:r>
                      <m:r>
                        <a:rPr lang="en-US" altLang="zh-CN" sz="1200" i="1">
                          <a:solidFill>
                            <a:schemeClr val="tx1"/>
                          </a:solidFill>
                          <a:latin typeface="Cambria Math" panose="02040503050406030204" pitchFamily="18" charset="0"/>
                          <a:ea typeface="Cambria Math" panose="02040503050406030204" pitchFamily="18" charset="0"/>
                        </a:rPr>
                        <m:t>𝑚𝑜𝑑</m:t>
                      </m:r>
                      <m:r>
                        <a:rPr lang="en-US" altLang="zh-CN" sz="1200" i="1">
                          <a:solidFill>
                            <a:schemeClr val="tx1"/>
                          </a:solidFill>
                          <a:latin typeface="Cambria Math" panose="02040503050406030204" pitchFamily="18" charset="0"/>
                          <a:ea typeface="Cambria Math" panose="02040503050406030204" pitchFamily="18" charset="0"/>
                        </a:rPr>
                        <m:t> </m:t>
                      </m:r>
                      <m:sSup>
                        <m:sSupPr>
                          <m:ctrlPr>
                            <a:rPr lang="en-US" altLang="zh-CN" sz="1200" i="1">
                              <a:solidFill>
                                <a:schemeClr val="tx1"/>
                              </a:solidFill>
                              <a:latin typeface="Cambria Math" panose="02040503050406030204" pitchFamily="18" charset="0"/>
                              <a:ea typeface="微软雅黑" panose="020B0503020204020204" pitchFamily="34" charset="-122"/>
                            </a:rPr>
                          </m:ctrlPr>
                        </m:sSupPr>
                        <m:e>
                          <m:r>
                            <a:rPr lang="en-US" altLang="zh-CN" sz="1200">
                              <a:solidFill>
                                <a:schemeClr val="tx1"/>
                              </a:solidFill>
                              <a:latin typeface="Cambria Math" panose="02040503050406030204" pitchFamily="18" charset="0"/>
                              <a:ea typeface="微软雅黑" panose="020B0503020204020204" pitchFamily="34" charset="-122"/>
                            </a:rPr>
                            <m:t>2</m:t>
                          </m:r>
                        </m:e>
                        <m:sup>
                          <m:r>
                            <a:rPr lang="en-US" altLang="zh-CN" sz="1200">
                              <a:solidFill>
                                <a:schemeClr val="tx1"/>
                              </a:solidFill>
                              <a:latin typeface="Cambria Math" panose="02040503050406030204" pitchFamily="18" charset="0"/>
                              <a:ea typeface="微软雅黑" panose="020B0503020204020204" pitchFamily="34" charset="-122"/>
                            </a:rPr>
                            <m:t>𝑙</m:t>
                          </m:r>
                        </m:sup>
                      </m:sSup>
                    </m:oMath>
                  </m:oMathPara>
                </a14:m>
                <a:endParaRPr lang="en-US" altLang="zh-CN" sz="1200" dirty="0">
                  <a:solidFill>
                    <a:schemeClr val="tx1"/>
                  </a:solidFill>
                </a:endParaRPr>
              </a:p>
              <a:p>
                <a:pPr/>
                <a14:m>
                  <m:oMathPara xmlns:m="http://schemas.openxmlformats.org/officeDocument/2006/math">
                    <m:oMathParaPr>
                      <m:jc m:val="left"/>
                    </m:oMathParaPr>
                    <m:oMath xmlns:m="http://schemas.openxmlformats.org/officeDocument/2006/math">
                      <m:r>
                        <a:rPr lang="en-US" altLang="zh-CN" sz="1200" i="1">
                          <a:latin typeface="Cambria Math" panose="02040503050406030204" pitchFamily="18" charset="0"/>
                          <a:ea typeface="Cambria Math" panose="02040503050406030204" pitchFamily="18" charset="0"/>
                        </a:rPr>
                        <m:t>=(</m:t>
                      </m:r>
                      <m:d>
                        <m:dPr>
                          <m:ctrlPr>
                            <a:rPr lang="en-US"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𝑓</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m:t>
                          </m:r>
                          <m:r>
                            <a:rPr lang="en-US" altLang="zh-CN" sz="1200" i="1">
                              <a:latin typeface="Cambria Math" panose="02040503050406030204" pitchFamily="18" charset="0"/>
                              <a:ea typeface="微软雅黑" panose="020B0503020204020204" pitchFamily="34" charset="-122"/>
                            </a:rPr>
                            <m:t>𝑒</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0</m:t>
                              </m:r>
                            </m:sub>
                          </m:sSub>
                          <m:r>
                            <a:rPr lang="en-US" altLang="zh-CN" sz="1200" i="1">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Cambria Math" panose="02040503050406030204" pitchFamily="18" charset="0"/>
                                </a:rPr>
                              </m:ctrlPr>
                            </m:sSubPr>
                            <m:e>
                              <m:d>
                                <m:dPr>
                                  <m:ctrlPr>
                                    <a:rPr lang="en-US"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Cambria Math" panose="02040503050406030204" pitchFamily="18" charset="0"/>
                                    </a:rPr>
                                    <m:t>𝑐</m:t>
                                  </m:r>
                                </m:e>
                              </m:d>
                            </m:e>
                            <m:sub>
                              <m:r>
                                <a:rPr lang="en-US" altLang="zh-CN" sz="1200" i="1">
                                  <a:latin typeface="Cambria Math" panose="02040503050406030204" pitchFamily="18" charset="0"/>
                                  <a:ea typeface="Cambria Math" panose="02040503050406030204" pitchFamily="18" charset="0"/>
                                </a:rPr>
                                <m:t>0</m:t>
                              </m:r>
                            </m:sub>
                          </m:sSub>
                        </m:e>
                      </m:d>
                      <m:r>
                        <a:rPr lang="en-US" altLang="zh-CN" sz="1200" i="1">
                          <a:latin typeface="Cambria Math" panose="02040503050406030204" pitchFamily="18" charset="0"/>
                          <a:ea typeface="Cambria Math" panose="02040503050406030204" pitchFamily="18" charset="0"/>
                        </a:rPr>
                        <m:t>+</m:t>
                      </m:r>
                      <m:r>
                        <m:rPr>
                          <m:nor/>
                        </m:rPr>
                        <a:rPr lang="en-US" altLang="zh-CN" sz="1200" dirty="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𝑒𝑓</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𝑓</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1</m:t>
                          </m:r>
                        </m:sub>
                      </m:sSub>
                      <m:r>
                        <a:rPr lang="en-US" altLang="zh-CN" sz="1200" i="1">
                          <a:latin typeface="Cambria Math" panose="02040503050406030204" pitchFamily="18" charset="0"/>
                          <a:ea typeface="微软雅黑" panose="020B0503020204020204" pitchFamily="34" charset="-122"/>
                        </a:rPr>
                        <m:t>−</m:t>
                      </m:r>
                      <m:r>
                        <a:rPr lang="en-US" altLang="zh-CN" sz="1200" i="1">
                          <a:latin typeface="Cambria Math" panose="02040503050406030204" pitchFamily="18" charset="0"/>
                          <a:ea typeface="微软雅黑" panose="020B0503020204020204" pitchFamily="34" charset="-122"/>
                        </a:rPr>
                        <m:t>𝑒</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1</m:t>
                          </m:r>
                        </m:sub>
                      </m:sSub>
                      <m:r>
                        <a:rPr lang="en-US" altLang="zh-CN" sz="1200" i="1">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0</m:t>
                          </m:r>
                        </m:sub>
                      </m:sSub>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𝑚𝑜𝑑</m:t>
                      </m:r>
                      <m:r>
                        <a:rPr lang="en-US" altLang="zh-CN" sz="1200" i="1">
                          <a:latin typeface="Cambria Math" panose="02040503050406030204" pitchFamily="18" charset="0"/>
                          <a:ea typeface="Cambria Math" panose="02040503050406030204" pitchFamily="18" charset="0"/>
                        </a:rPr>
                        <m:t> </m:t>
                      </m:r>
                      <m:sSup>
                        <m:sSupPr>
                          <m:ctrlPr>
                            <a:rPr lang="en-US" altLang="zh-CN" sz="1200" i="1">
                              <a:latin typeface="Cambria Math" panose="02040503050406030204" pitchFamily="18" charset="0"/>
                              <a:ea typeface="微软雅黑" panose="020B0503020204020204" pitchFamily="34" charset="-122"/>
                            </a:rPr>
                          </m:ctrlPr>
                        </m:sSupPr>
                        <m:e>
                          <m:r>
                            <a:rPr lang="en-US" altLang="zh-CN" sz="1200">
                              <a:latin typeface="Cambria Math" panose="02040503050406030204" pitchFamily="18" charset="0"/>
                              <a:ea typeface="微软雅黑" panose="020B0503020204020204" pitchFamily="34" charset="-122"/>
                            </a:rPr>
                            <m:t>2</m:t>
                          </m:r>
                        </m:e>
                        <m:sup>
                          <m:r>
                            <a:rPr lang="en-US" altLang="zh-CN" sz="1200">
                              <a:latin typeface="Cambria Math" panose="02040503050406030204" pitchFamily="18" charset="0"/>
                              <a:ea typeface="微软雅黑" panose="020B0503020204020204" pitchFamily="34" charset="-122"/>
                            </a:rPr>
                            <m:t>𝑙</m:t>
                          </m:r>
                        </m:sup>
                      </m:sSup>
                    </m:oMath>
                  </m:oMathPara>
                </a14:m>
                <a:endParaRPr lang="en-US" altLang="zh-CN" sz="1200" dirty="0"/>
              </a:p>
            </p:txBody>
          </p:sp>
        </mc:Choice>
        <mc:Fallback xmlns="">
          <p:sp>
            <p:nvSpPr>
              <p:cNvPr id="32" name="文本框 31">
                <a:extLst>
                  <a:ext uri="{FF2B5EF4-FFF2-40B4-BE49-F238E27FC236}">
                    <a16:creationId xmlns:a16="http://schemas.microsoft.com/office/drawing/2014/main" id="{314D8F9E-945D-9D04-458C-511D5107FC27}"/>
                  </a:ext>
                </a:extLst>
              </p:cNvPr>
              <p:cNvSpPr txBox="1">
                <a:spLocks noRot="1" noChangeAspect="1" noMove="1" noResize="1" noEditPoints="1" noAdjustHandles="1" noChangeArrowheads="1" noChangeShapeType="1" noTextEdit="1"/>
              </p:cNvSpPr>
              <p:nvPr/>
            </p:nvSpPr>
            <p:spPr>
              <a:xfrm>
                <a:off x="5843258" y="5529398"/>
                <a:ext cx="6075204" cy="1025665"/>
              </a:xfrm>
              <a:prstGeom prst="rect">
                <a:avLst/>
              </a:prstGeom>
              <a:blipFill>
                <a:blip r:embed="rId19"/>
                <a:stretch>
                  <a:fillRect l="-100" b="-1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8B0EC16-306F-E336-4E4F-987CFFE0EBBC}"/>
                  </a:ext>
                </a:extLst>
              </p:cNvPr>
              <p:cNvSpPr txBox="1"/>
              <p:nvPr/>
            </p:nvSpPr>
            <p:spPr>
              <a:xfrm>
                <a:off x="5736465" y="4421500"/>
                <a:ext cx="3397974"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第三步</a:t>
                </a:r>
                <a:r>
                  <a:rPr lang="zh-CN" altLang="en-US" sz="1200" dirty="0">
                    <a:latin typeface="微软雅黑" panose="020B0503020204020204" pitchFamily="34" charset="-122"/>
                    <a:ea typeface="微软雅黑" panose="020B0503020204020204" pitchFamily="34" charset="-122"/>
                  </a:rPr>
                  <a:t>：利用</a:t>
                </a:r>
                <a14:m>
                  <m:oMath xmlns:m="http://schemas.openxmlformats.org/officeDocument/2006/math">
                    <m:r>
                      <a:rPr lang="zh-CN" altLang="en-US" sz="1200" dirty="0">
                        <a:latin typeface="Cambria Math" panose="02040503050406030204" pitchFamily="18" charset="0"/>
                        <a:ea typeface="微软雅黑" panose="020B0503020204020204" pitchFamily="34" charset="-122"/>
                      </a:rPr>
                      <m:t>同态加密将</m:t>
                    </m:r>
                    <m:sSub>
                      <m:sSubPr>
                        <m:ctrlPr>
                          <a:rPr lang="en-US" altLang="zh-CN" sz="1200" i="1">
                            <a:latin typeface="Cambria Math" panose="02040503050406030204" pitchFamily="18" charset="0"/>
                            <a:ea typeface="微软雅黑" panose="020B0503020204020204" pitchFamily="34" charset="-122"/>
                          </a:rPr>
                        </m:ctrlPr>
                      </m:sSubPr>
                      <m:e>
                        <m:r>
                          <a:rPr lang="en-US" altLang="zh-CN" sz="1200">
                            <a:latin typeface="Cambria Math" panose="02040503050406030204" pitchFamily="18" charset="0"/>
                            <a:ea typeface="微软雅黑" panose="020B0503020204020204" pitchFamily="34" charset="-122"/>
                          </a:rPr>
                          <m:t>𝑐</m:t>
                        </m:r>
                      </m:e>
                      <m:sub>
                        <m:r>
                          <a:rPr lang="en-US" altLang="zh-CN" sz="1200">
                            <a:latin typeface="Cambria Math" panose="02040503050406030204" pitchFamily="18" charset="0"/>
                            <a:ea typeface="微软雅黑" panose="020B0503020204020204" pitchFamily="34" charset="-122"/>
                          </a:rPr>
                          <m:t>1</m:t>
                        </m:r>
                      </m:sub>
                    </m:sSub>
                    <m:r>
                      <a:rPr lang="zh-CN" altLang="en-US" sz="1200">
                        <a:latin typeface="Cambria Math" panose="02040503050406030204" pitchFamily="18" charset="0"/>
                        <a:ea typeface="微软雅黑" panose="020B0503020204020204" pitchFamily="34" charset="-122"/>
                      </a:rPr>
                      <m:t>作</m:t>
                    </m:r>
                  </m:oMath>
                </a14:m>
                <a:r>
                  <a:rPr lang="zh-CN" altLang="en-US" sz="1200" dirty="0">
                    <a:latin typeface="微软雅黑" panose="020B0503020204020204" pitchFamily="34" charset="-122"/>
                    <a:ea typeface="微软雅黑" panose="020B0503020204020204" pitchFamily="34" charset="-122"/>
                  </a:rPr>
                  <a:t>加密隐藏</a:t>
                </a: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4" name="文本框 33">
                <a:extLst>
                  <a:ext uri="{FF2B5EF4-FFF2-40B4-BE49-F238E27FC236}">
                    <a16:creationId xmlns:a16="http://schemas.microsoft.com/office/drawing/2014/main" id="{28B0EC16-306F-E336-4E4F-987CFFE0EBBC}"/>
                  </a:ext>
                </a:extLst>
              </p:cNvPr>
              <p:cNvSpPr txBox="1">
                <a:spLocks noRot="1" noChangeAspect="1" noMove="1" noResize="1" noEditPoints="1" noAdjustHandles="1" noChangeArrowheads="1" noChangeShapeType="1" noTextEdit="1"/>
              </p:cNvSpPr>
              <p:nvPr/>
            </p:nvSpPr>
            <p:spPr>
              <a:xfrm>
                <a:off x="5736465" y="4421500"/>
                <a:ext cx="3397974" cy="276999"/>
              </a:xfrm>
              <a:prstGeom prst="rect">
                <a:avLst/>
              </a:prstGeom>
              <a:blipFill>
                <a:blip r:embed="rId20"/>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11F4869-2D2C-69DA-0AF6-2F2C59B61901}"/>
                  </a:ext>
                </a:extLst>
              </p:cNvPr>
              <p:cNvSpPr txBox="1"/>
              <p:nvPr/>
            </p:nvSpPr>
            <p:spPr>
              <a:xfrm>
                <a:off x="6383969" y="4639032"/>
                <a:ext cx="4594906" cy="461665"/>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同态加密：</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𝐸</m:t>
                    </m:r>
                    <m:d>
                      <m:dPr>
                        <m:ctrlPr>
                          <a:rPr lang="en-US" altLang="zh-CN" sz="1200" b="0" i="1" smtClean="0">
                            <a:latin typeface="Cambria Math" panose="02040503050406030204" pitchFamily="18" charset="0"/>
                            <a:ea typeface="微软雅黑" panose="020B0503020204020204" pitchFamily="34" charset="-122"/>
                          </a:rPr>
                        </m:ctrlPr>
                      </m:dPr>
                      <m:e>
                        <m:r>
                          <a:rPr lang="en-US" altLang="zh-CN" sz="1200" b="0" i="1" smtClean="0">
                            <a:latin typeface="Cambria Math" panose="02040503050406030204" pitchFamily="18" charset="0"/>
                            <a:ea typeface="微软雅黑" panose="020B0503020204020204" pitchFamily="34" charset="-122"/>
                          </a:rPr>
                          <m:t>𝑚</m:t>
                        </m:r>
                      </m:e>
                    </m:d>
                    <m:r>
                      <a:rPr lang="en-US" altLang="zh-CN" sz="1200" b="0" i="1" smtClean="0">
                        <a:latin typeface="Cambria Math" panose="02040503050406030204" pitchFamily="18" charset="0"/>
                        <a:ea typeface="微软雅黑" panose="020B0503020204020204" pitchFamily="34" charset="-122"/>
                      </a:rPr>
                      <m:t>𝐸</m:t>
                    </m:r>
                    <m:d>
                      <m:dPr>
                        <m:ctrlPr>
                          <a:rPr lang="en-US" altLang="zh-CN" sz="1200" b="0" i="1" smtClean="0">
                            <a:latin typeface="Cambria Math" panose="02040503050406030204" pitchFamily="18" charset="0"/>
                            <a:ea typeface="微软雅黑" panose="020B0503020204020204" pitchFamily="34" charset="-122"/>
                          </a:rPr>
                        </m:ctrlPr>
                      </m:dPr>
                      <m:e>
                        <m:r>
                          <a:rPr lang="en-US" altLang="zh-CN" sz="1200" b="0" i="1" smtClean="0">
                            <a:latin typeface="Cambria Math" panose="02040503050406030204" pitchFamily="18" charset="0"/>
                            <a:ea typeface="微软雅黑" panose="020B0503020204020204" pitchFamily="34" charset="-122"/>
                          </a:rPr>
                          <m:t>𝑛</m:t>
                        </m:r>
                      </m:e>
                    </m:d>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𝐸</m:t>
                    </m:r>
                    <m:d>
                      <m:dPr>
                        <m:ctrlPr>
                          <a:rPr lang="en-US" altLang="zh-CN" sz="1200" b="0" i="1" smtClean="0">
                            <a:latin typeface="Cambria Math" panose="02040503050406030204" pitchFamily="18" charset="0"/>
                            <a:ea typeface="微软雅黑" panose="020B0503020204020204" pitchFamily="34" charset="-122"/>
                          </a:rPr>
                        </m:ctrlPr>
                      </m:dPr>
                      <m:e>
                        <m:r>
                          <a:rPr lang="en-US" altLang="zh-CN" sz="1200" b="0" i="1" smtClean="0">
                            <a:latin typeface="Cambria Math" panose="02040503050406030204" pitchFamily="18" charset="0"/>
                            <a:ea typeface="微软雅黑" panose="020B0503020204020204" pitchFamily="34" charset="-122"/>
                          </a:rPr>
                          <m:t>𝑚</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𝑛</m:t>
                        </m:r>
                      </m:e>
                    </m:d>
                    <m:r>
                      <a:rPr lang="en-US" altLang="zh-CN" sz="1200" b="0" i="0" smtClean="0">
                        <a:latin typeface="Cambria Math" panose="02040503050406030204" pitchFamily="18" charset="0"/>
                        <a:ea typeface="微软雅黑" panose="020B0503020204020204" pitchFamily="34" charset="-122"/>
                      </a:rPr>
                      <m:t>,  </m:t>
                    </m:r>
                    <m:sSup>
                      <m:sSupPr>
                        <m:ctrlPr>
                          <a:rPr lang="en-US" altLang="zh-CN" sz="1200" i="1" smtClean="0">
                            <a:latin typeface="Cambria Math" panose="02040503050406030204" pitchFamily="18" charset="0"/>
                            <a:ea typeface="微软雅黑" panose="020B0503020204020204" pitchFamily="34" charset="-122"/>
                          </a:rPr>
                        </m:ctrlPr>
                      </m:sSupPr>
                      <m:e>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𝐸</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𝑚</m:t>
                        </m:r>
                        <m:r>
                          <a:rPr lang="en-US" altLang="zh-CN" sz="1200" b="0" i="1" smtClean="0">
                            <a:latin typeface="Cambria Math" panose="02040503050406030204" pitchFamily="18" charset="0"/>
                            <a:ea typeface="微软雅黑" panose="020B0503020204020204" pitchFamily="34" charset="-122"/>
                          </a:rPr>
                          <m:t>))</m:t>
                        </m:r>
                      </m:e>
                      <m:sup>
                        <m:r>
                          <a:rPr lang="en-US" altLang="zh-CN" sz="1200" b="0" i="1" smtClean="0">
                            <a:latin typeface="Cambria Math" panose="02040503050406030204" pitchFamily="18" charset="0"/>
                            <a:ea typeface="微软雅黑" panose="020B0503020204020204" pitchFamily="34" charset="-122"/>
                          </a:rPr>
                          <m:t>𝑛</m:t>
                        </m:r>
                      </m:sup>
                    </m:sSup>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𝐸</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𝑚𝑛</m:t>
                    </m:r>
                    <m:r>
                      <a:rPr lang="en-US" altLang="zh-CN" sz="1200" b="0" i="1" smtClean="0">
                        <a:latin typeface="Cambria Math" panose="02040503050406030204" pitchFamily="18" charset="0"/>
                        <a:ea typeface="微软雅黑" panose="020B0503020204020204" pitchFamily="34" charset="-122"/>
                      </a:rPr>
                      <m:t>)</m:t>
                    </m:r>
                  </m:oMath>
                </a14:m>
                <a:r>
                  <a:rPr lang="en-US" altLang="zh-CN" sz="1200" dirty="0">
                    <a:ea typeface="微软雅黑" panose="020B0503020204020204" pitchFamily="34" charset="-122"/>
                  </a:rPr>
                  <a:t> </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0</m:t>
                        </m:r>
                      </m:sub>
                    </m:sSub>
                    <m:r>
                      <a:rPr lang="zh-CN" altLang="en-US" sz="1200" i="1" dirty="0">
                        <a:latin typeface="Cambria Math" panose="02040503050406030204" pitchFamily="18" charset="0"/>
                        <a:ea typeface="微软雅黑" panose="020B0503020204020204" pitchFamily="34" charset="-122"/>
                      </a:rPr>
                      <m:t>：</m:t>
                    </m:r>
                    <m:r>
                      <a:rPr lang="en-US" altLang="zh-CN" sz="1200" i="1" dirty="0">
                        <a:latin typeface="Cambria Math" panose="02040503050406030204" pitchFamily="18" charset="0"/>
                      </a:rPr>
                      <m:t>𝐸</m:t>
                    </m:r>
                    <m:d>
                      <m:dPr>
                        <m:ctrlPr>
                          <a:rPr lang="en-US" altLang="zh-CN" sz="1200" i="1" dirty="0">
                            <a:latin typeface="Cambria Math" panose="02040503050406030204" pitchFamily="18" charset="0"/>
                          </a:rPr>
                        </m:ctrlPr>
                      </m:dPr>
                      <m:e>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𝑏</m:t>
                            </m:r>
                          </m:e>
                          <m:sub>
                            <m:r>
                              <a:rPr lang="en-US" altLang="zh-CN" sz="1200" i="1" dirty="0">
                                <a:latin typeface="Cambria Math" panose="02040503050406030204" pitchFamily="18" charset="0"/>
                              </a:rPr>
                              <m:t>1</m:t>
                            </m:r>
                          </m:sub>
                        </m:sSub>
                      </m:e>
                    </m:d>
                    <m:r>
                      <a:rPr lang="en-US" altLang="zh-CN" sz="1200" i="1" dirty="0">
                        <a:latin typeface="Cambria Math" panose="02040503050406030204" pitchFamily="18" charset="0"/>
                      </a:rPr>
                      <m:t>,</m:t>
                    </m:r>
                    <m:r>
                      <a:rPr lang="en-US" altLang="zh-CN" sz="1200" i="1" dirty="0">
                        <a:latin typeface="Cambria Math" panose="02040503050406030204" pitchFamily="18" charset="0"/>
                      </a:rPr>
                      <m:t>𝐸</m:t>
                    </m:r>
                    <m:d>
                      <m:dPr>
                        <m:ctrlPr>
                          <a:rPr lang="en-US" altLang="zh-CN" sz="1200" i="1" dirty="0">
                            <a:latin typeface="Cambria Math" panose="02040503050406030204" pitchFamily="18" charset="0"/>
                          </a:rPr>
                        </m:ctrlPr>
                      </m:dPr>
                      <m:e>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𝑎</m:t>
                            </m:r>
                          </m:e>
                          <m:sub>
                            <m:r>
                              <a:rPr lang="en-US" altLang="zh-CN" sz="1200" i="1" dirty="0">
                                <a:latin typeface="Cambria Math" panose="02040503050406030204" pitchFamily="18" charset="0"/>
                              </a:rPr>
                              <m:t>1</m:t>
                            </m:r>
                          </m:sub>
                        </m:sSub>
                      </m:e>
                    </m:d>
                  </m:oMath>
                </a14:m>
                <a:endParaRPr lang="zh-CN" altLang="en-US" sz="1200" dirty="0">
                  <a:latin typeface="微软雅黑" panose="020B0503020204020204" pitchFamily="34" charset="-122"/>
                  <a:ea typeface="微软雅黑" panose="020B0503020204020204" pitchFamily="34" charset="-122"/>
                </a:endParaRPr>
              </a:p>
            </p:txBody>
          </p:sp>
        </mc:Choice>
        <mc:Fallback xmlns="">
          <p:sp>
            <p:nvSpPr>
              <p:cNvPr id="36" name="文本框 35">
                <a:extLst>
                  <a:ext uri="{FF2B5EF4-FFF2-40B4-BE49-F238E27FC236}">
                    <a16:creationId xmlns:a16="http://schemas.microsoft.com/office/drawing/2014/main" id="{711F4869-2D2C-69DA-0AF6-2F2C59B61901}"/>
                  </a:ext>
                </a:extLst>
              </p:cNvPr>
              <p:cNvSpPr txBox="1">
                <a:spLocks noRot="1" noChangeAspect="1" noMove="1" noResize="1" noEditPoints="1" noAdjustHandles="1" noChangeArrowheads="1" noChangeShapeType="1" noTextEdit="1"/>
              </p:cNvSpPr>
              <p:nvPr/>
            </p:nvSpPr>
            <p:spPr>
              <a:xfrm>
                <a:off x="6383969" y="4639032"/>
                <a:ext cx="4594906" cy="461665"/>
              </a:xfrm>
              <a:prstGeom prst="rect">
                <a:avLst/>
              </a:prstGeom>
              <a:blipFill>
                <a:blip r:embed="rId21"/>
                <a:stretch>
                  <a:fillRect t="-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EC72EA9-6C1E-3E44-198F-464880536466}"/>
                  </a:ext>
                </a:extLst>
              </p:cNvPr>
              <p:cNvSpPr txBox="1"/>
              <p:nvPr/>
            </p:nvSpPr>
            <p:spPr>
              <a:xfrm>
                <a:off x="6107279" y="5056101"/>
                <a:ext cx="4871596" cy="280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b="0" i="0" dirty="0" smtClean="0">
                              <a:solidFill>
                                <a:schemeClr val="tx1"/>
                              </a:solidFill>
                              <a:latin typeface="Cambria Math" panose="02040503050406030204" pitchFamily="18" charset="0"/>
                              <a:ea typeface="微软雅黑" panose="020B0503020204020204" pitchFamily="34" charset="-122"/>
                            </a:rPr>
                            <m:t>1</m:t>
                          </m:r>
                        </m:sub>
                      </m:sSub>
                      <m:r>
                        <a:rPr lang="zh-CN" altLang="en-US" sz="1200" i="1" dirty="0">
                          <a:latin typeface="Cambria Math" panose="02040503050406030204" pitchFamily="18" charset="0"/>
                          <a:ea typeface="微软雅黑" panose="020B0503020204020204" pitchFamily="34" charset="-122"/>
                        </a:rPr>
                        <m:t>：</m:t>
                      </m:r>
                      <m:sSup>
                        <m:sSupPr>
                          <m:ctrlPr>
                            <a:rPr lang="en-US" altLang="zh-CN" sz="1200" b="0" i="1" dirty="0" smtClean="0">
                              <a:latin typeface="Cambria Math" panose="02040503050406030204" pitchFamily="18" charset="0"/>
                            </a:rPr>
                          </m:ctrlPr>
                        </m:sSupPr>
                        <m:e>
                          <m:r>
                            <a:rPr lang="en-US" altLang="zh-CN" sz="1200" i="1" dirty="0">
                              <a:latin typeface="Cambria Math" panose="02040503050406030204" pitchFamily="18" charset="0"/>
                            </a:rPr>
                            <m:t>𝐸</m:t>
                          </m:r>
                          <m:d>
                            <m:dPr>
                              <m:ctrlPr>
                                <a:rPr lang="en-US" altLang="zh-CN" sz="1200" i="1" dirty="0">
                                  <a:latin typeface="Cambria Math" panose="02040503050406030204" pitchFamily="18" charset="0"/>
                                </a:rPr>
                              </m:ctrlPr>
                            </m:dPr>
                            <m:e>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𝑏</m:t>
                                  </m:r>
                                </m:e>
                                <m:sub>
                                  <m:r>
                                    <a:rPr lang="en-US" altLang="zh-CN" sz="1200" i="1" dirty="0">
                                      <a:latin typeface="Cambria Math" panose="02040503050406030204" pitchFamily="18" charset="0"/>
                                    </a:rPr>
                                    <m:t>1</m:t>
                                  </m:r>
                                </m:sub>
                              </m:sSub>
                            </m:e>
                          </m:d>
                        </m:e>
                        <m:sup>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𝑎</m:t>
                              </m:r>
                            </m:e>
                            <m:sub>
                              <m:r>
                                <a:rPr lang="en-US" altLang="zh-CN" sz="1200">
                                  <a:latin typeface="Cambria Math" panose="02040503050406030204" pitchFamily="18" charset="0"/>
                                  <a:ea typeface="微软雅黑" panose="020B0503020204020204" pitchFamily="34" charset="-122"/>
                                </a:rPr>
                                <m:t>0</m:t>
                              </m:r>
                            </m:sub>
                          </m:sSub>
                        </m:sup>
                      </m:sSup>
                      <m:sSup>
                        <m:sSupPr>
                          <m:ctrlPr>
                            <a:rPr lang="en-US" altLang="zh-CN" sz="1200" i="1" dirty="0">
                              <a:latin typeface="Cambria Math" panose="02040503050406030204" pitchFamily="18" charset="0"/>
                            </a:rPr>
                          </m:ctrlPr>
                        </m:sSupPr>
                        <m:e>
                          <m:r>
                            <a:rPr lang="en-US" altLang="zh-CN" sz="1200" i="1" dirty="0">
                              <a:latin typeface="Cambria Math" panose="02040503050406030204" pitchFamily="18" charset="0"/>
                            </a:rPr>
                            <m:t>𝐸</m:t>
                          </m:r>
                          <m:d>
                            <m:dPr>
                              <m:ctrlPr>
                                <a:rPr lang="en-US" altLang="zh-CN" sz="1200" i="1" dirty="0">
                                  <a:latin typeface="Cambria Math" panose="02040503050406030204" pitchFamily="18" charset="0"/>
                                </a:rPr>
                              </m:ctrlPr>
                            </m:dPr>
                            <m:e>
                              <m:sSub>
                                <m:sSubPr>
                                  <m:ctrlPr>
                                    <a:rPr lang="en-US" altLang="zh-CN" sz="1200" i="1" dirty="0">
                                      <a:latin typeface="Cambria Math" panose="02040503050406030204" pitchFamily="18" charset="0"/>
                                    </a:rPr>
                                  </m:ctrlPr>
                                </m:sSubPr>
                                <m:e>
                                  <m:r>
                                    <a:rPr lang="en-US" altLang="zh-CN" sz="1200" b="0" i="1" dirty="0" smtClean="0">
                                      <a:latin typeface="Cambria Math" panose="02040503050406030204" pitchFamily="18" charset="0"/>
                                    </a:rPr>
                                    <m:t>𝑎</m:t>
                                  </m:r>
                                </m:e>
                                <m:sub>
                                  <m:r>
                                    <a:rPr lang="en-US" altLang="zh-CN" sz="1200" i="1" dirty="0">
                                      <a:latin typeface="Cambria Math" panose="02040503050406030204" pitchFamily="18" charset="0"/>
                                    </a:rPr>
                                    <m:t>1</m:t>
                                  </m:r>
                                </m:sub>
                              </m:sSub>
                            </m:e>
                          </m:d>
                        </m:e>
                        <m:sup>
                          <m:sSub>
                            <m:sSubPr>
                              <m:ctrlPr>
                                <a:rPr lang="en-US" altLang="zh-CN" sz="1200" i="1">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𝑏</m:t>
                              </m:r>
                            </m:e>
                            <m:sub>
                              <m:r>
                                <a:rPr lang="en-US" altLang="zh-CN" sz="1200">
                                  <a:latin typeface="Cambria Math" panose="02040503050406030204" pitchFamily="18" charset="0"/>
                                  <a:ea typeface="微软雅黑" panose="020B0503020204020204" pitchFamily="34" charset="-122"/>
                                </a:rPr>
                                <m:t>0</m:t>
                              </m:r>
                            </m:sub>
                          </m:sSub>
                        </m:sup>
                      </m:sSup>
                      <m:r>
                        <a:rPr lang="en-US" altLang="zh-CN" sz="1200" i="1" dirty="0">
                          <a:latin typeface="Cambria Math" panose="02040503050406030204" pitchFamily="18" charset="0"/>
                        </a:rPr>
                        <m:t>𝐸</m:t>
                      </m:r>
                      <m:d>
                        <m:dPr>
                          <m:ctrlPr>
                            <a:rPr lang="en-US" altLang="zh-CN" sz="1200" i="1" dirty="0">
                              <a:latin typeface="Cambria Math" panose="02040503050406030204" pitchFamily="18" charset="0"/>
                            </a:rPr>
                          </m:ctrlPr>
                        </m:dPr>
                        <m:e>
                          <m:sSub>
                            <m:sSubPr>
                              <m:ctrlPr>
                                <a:rPr lang="en-US" altLang="zh-CN" sz="1200" i="1" dirty="0">
                                  <a:latin typeface="Cambria Math" panose="02040503050406030204" pitchFamily="18" charset="0"/>
                                </a:rPr>
                              </m:ctrlPr>
                            </m:sSubPr>
                            <m:e>
                              <m:r>
                                <a:rPr lang="en-US" altLang="zh-CN" sz="1200" b="0" i="1" dirty="0" smtClean="0">
                                  <a:latin typeface="Cambria Math" panose="02040503050406030204" pitchFamily="18" charset="0"/>
                                </a:rPr>
                                <m:t>𝑎</m:t>
                              </m:r>
                            </m:e>
                            <m:sub>
                              <m:r>
                                <a:rPr lang="en-US" altLang="zh-CN" sz="1200" b="0" i="1" dirty="0" smtClean="0">
                                  <a:latin typeface="Cambria Math" panose="02040503050406030204" pitchFamily="18" charset="0"/>
                                </a:rPr>
                                <m:t>0</m:t>
                              </m:r>
                            </m:sub>
                          </m:sSub>
                          <m:sSub>
                            <m:sSubPr>
                              <m:ctrlPr>
                                <a:rPr lang="en-US" altLang="zh-CN" sz="1200" i="1" dirty="0">
                                  <a:latin typeface="Cambria Math" panose="02040503050406030204" pitchFamily="18" charset="0"/>
                                </a:rPr>
                              </m:ctrlPr>
                            </m:sSubPr>
                            <m:e>
                              <m:r>
                                <a:rPr lang="en-US" altLang="zh-CN" sz="1200" b="0" i="1" dirty="0" smtClean="0">
                                  <a:latin typeface="Cambria Math" panose="02040503050406030204" pitchFamily="18" charset="0"/>
                                </a:rPr>
                                <m:t>𝑏</m:t>
                              </m:r>
                            </m:e>
                            <m:sub>
                              <m:r>
                                <a:rPr lang="en-US" altLang="zh-CN" sz="1200" i="1" dirty="0">
                                  <a:latin typeface="Cambria Math" panose="02040503050406030204" pitchFamily="18" charset="0"/>
                                </a:rPr>
                                <m:t>0</m:t>
                              </m:r>
                            </m:sub>
                          </m:sSub>
                          <m:r>
                            <a:rPr lang="en-US" altLang="zh-CN" sz="1200" b="0" i="1" dirty="0" smtClean="0">
                              <a:latin typeface="Cambria Math" panose="02040503050406030204" pitchFamily="18" charset="0"/>
                            </a:rPr>
                            <m:t>−</m:t>
                          </m:r>
                          <m:sSub>
                            <m:sSubPr>
                              <m:ctrlPr>
                                <a:rPr lang="en-US" altLang="zh-CN" sz="1200" i="1" dirty="0">
                                  <a:latin typeface="Cambria Math" panose="02040503050406030204" pitchFamily="18" charset="0"/>
                                </a:rPr>
                              </m:ctrlPr>
                            </m:sSubPr>
                            <m:e>
                              <m:r>
                                <a:rPr lang="en-US" altLang="zh-CN" sz="1200" b="0" i="1" dirty="0" smtClean="0">
                                  <a:latin typeface="Cambria Math" panose="02040503050406030204" pitchFamily="18" charset="0"/>
                                </a:rPr>
                                <m:t>𝑐</m:t>
                              </m:r>
                            </m:e>
                            <m:sub>
                              <m:r>
                                <a:rPr lang="en-US" altLang="zh-CN" sz="1200" i="1" dirty="0">
                                  <a:latin typeface="Cambria Math" panose="02040503050406030204" pitchFamily="18" charset="0"/>
                                </a:rPr>
                                <m:t>0</m:t>
                              </m:r>
                            </m:sub>
                          </m:sSub>
                        </m:e>
                      </m:d>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𝐸</m:t>
                      </m:r>
                      <m:r>
                        <a:rPr lang="en-US" altLang="zh-CN" sz="1200" b="0" i="1" dirty="0" smtClean="0">
                          <a:latin typeface="Cambria Math" panose="02040503050406030204" pitchFamily="18" charset="0"/>
                        </a:rPr>
                        <m:t>(</m:t>
                      </m:r>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𝑎</m:t>
                          </m:r>
                        </m:e>
                        <m:sub>
                          <m:r>
                            <a:rPr lang="en-US" altLang="zh-CN" sz="1200" i="1" dirty="0">
                              <a:latin typeface="Cambria Math" panose="02040503050406030204" pitchFamily="18" charset="0"/>
                            </a:rPr>
                            <m:t>0</m:t>
                          </m:r>
                        </m:sub>
                      </m:sSub>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𝑏</m:t>
                          </m:r>
                        </m:e>
                        <m:sub>
                          <m:r>
                            <a:rPr lang="en-US" altLang="zh-CN" sz="1200" i="1" dirty="0">
                              <a:latin typeface="Cambria Math" panose="02040503050406030204" pitchFamily="18" charset="0"/>
                            </a:rPr>
                            <m:t>0</m:t>
                          </m:r>
                        </m:sub>
                      </m:sSub>
                      <m:r>
                        <a:rPr lang="en-US" altLang="zh-CN" sz="1200" b="0" i="1" dirty="0"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0</m:t>
                          </m:r>
                        </m:sub>
                      </m:sSub>
                      <m:r>
                        <a:rPr lang="en-US" altLang="zh-CN" sz="1200" b="0" i="1" dirty="0" smtClean="0">
                          <a:latin typeface="Cambria Math" panose="02040503050406030204" pitchFamily="18" charset="0"/>
                        </a:rPr>
                        <m:t>)</m:t>
                      </m:r>
                    </m:oMath>
                  </m:oMathPara>
                </a14:m>
                <a:endParaRPr lang="zh-CN" altLang="en-US" sz="1200" dirty="0"/>
              </a:p>
            </p:txBody>
          </p:sp>
        </mc:Choice>
        <mc:Fallback xmlns="">
          <p:sp>
            <p:nvSpPr>
              <p:cNvPr id="38" name="文本框 37">
                <a:extLst>
                  <a:ext uri="{FF2B5EF4-FFF2-40B4-BE49-F238E27FC236}">
                    <a16:creationId xmlns:a16="http://schemas.microsoft.com/office/drawing/2014/main" id="{AEC72EA9-6C1E-3E44-198F-464880536466}"/>
                  </a:ext>
                </a:extLst>
              </p:cNvPr>
              <p:cNvSpPr txBox="1">
                <a:spLocks noRot="1" noChangeAspect="1" noMove="1" noResize="1" noEditPoints="1" noAdjustHandles="1" noChangeArrowheads="1" noChangeShapeType="1" noTextEdit="1"/>
              </p:cNvSpPr>
              <p:nvPr/>
            </p:nvSpPr>
            <p:spPr>
              <a:xfrm>
                <a:off x="6107279" y="5056101"/>
                <a:ext cx="4871596" cy="280333"/>
              </a:xfrm>
              <a:prstGeom prst="rect">
                <a:avLst/>
              </a:prstGeom>
              <a:blipFill>
                <a:blip r:embed="rId22"/>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EEB1FBF-0984-BB2F-976F-C40BDAFC77E1}"/>
                  </a:ext>
                </a:extLst>
              </p:cNvPr>
              <p:cNvSpPr txBox="1"/>
              <p:nvPr/>
            </p:nvSpPr>
            <p:spPr>
              <a:xfrm>
                <a:off x="6319631" y="5308455"/>
                <a:ext cx="5781166" cy="276999"/>
              </a:xfrm>
              <a:prstGeom prst="rect">
                <a:avLst/>
              </a:prstGeom>
              <a:noFill/>
            </p:spPr>
            <p:txBody>
              <a:bodyPr wrap="square">
                <a:spAutoFit/>
              </a:bodyPr>
              <a:lstStyle/>
              <a:p>
                <a14:m>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b="0" i="0" dirty="0" smtClean="0">
                            <a:solidFill>
                              <a:schemeClr val="tx1"/>
                            </a:solidFill>
                            <a:latin typeface="Cambria Math" panose="02040503050406030204" pitchFamily="18" charset="0"/>
                            <a:ea typeface="微软雅黑" panose="020B0503020204020204" pitchFamily="34" charset="-122"/>
                          </a:rPr>
                          <m:t>1</m:t>
                        </m:r>
                      </m:sub>
                    </m:sSub>
                  </m:oMath>
                </a14:m>
                <a:r>
                  <a:rPr lang="zh-CN" altLang="en-US" sz="1200" dirty="0"/>
                  <a:t>解密得到</a:t>
                </a:r>
                <a14:m>
                  <m:oMath xmlns:m="http://schemas.openxmlformats.org/officeDocument/2006/math">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𝑎</m:t>
                        </m:r>
                      </m:e>
                      <m:sub>
                        <m:r>
                          <a:rPr lang="en-US" altLang="zh-CN" sz="1200" i="1" dirty="0">
                            <a:latin typeface="Cambria Math" panose="02040503050406030204" pitchFamily="18" charset="0"/>
                          </a:rPr>
                          <m:t>0</m:t>
                        </m:r>
                      </m:sub>
                    </m:sSub>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𝑏</m:t>
                        </m:r>
                      </m:e>
                      <m:sub>
                        <m:r>
                          <a:rPr lang="en-US" altLang="zh-CN" sz="1200" i="1" dirty="0">
                            <a:latin typeface="Cambria Math" panose="02040503050406030204" pitchFamily="18" charset="0"/>
                          </a:rPr>
                          <m:t>0</m:t>
                        </m:r>
                      </m:sub>
                    </m:sSub>
                    <m:r>
                      <a:rPr lang="en-US" altLang="zh-CN" sz="1200" i="1" dirty="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0</m:t>
                        </m:r>
                      </m:sub>
                    </m:sSub>
                  </m:oMath>
                </a14:m>
                <a:r>
                  <a:rPr lang="zh-CN" altLang="en-US" sz="1200" dirty="0"/>
                  <a:t>，计算</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0</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𝑎</m:t>
                        </m:r>
                      </m:e>
                      <m:sub>
                        <m:r>
                          <a:rPr lang="en-US" altLang="zh-CN" sz="1200" i="1">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𝑏</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0</m:t>
                        </m:r>
                      </m:sub>
                    </m:sSub>
                  </m:oMath>
                </a14:m>
                <a:endParaRPr lang="zh-CN" altLang="en-US" sz="1200" dirty="0"/>
              </a:p>
            </p:txBody>
          </p:sp>
        </mc:Choice>
        <mc:Fallback xmlns="">
          <p:sp>
            <p:nvSpPr>
              <p:cNvPr id="40" name="文本框 39">
                <a:extLst>
                  <a:ext uri="{FF2B5EF4-FFF2-40B4-BE49-F238E27FC236}">
                    <a16:creationId xmlns:a16="http://schemas.microsoft.com/office/drawing/2014/main" id="{3EEB1FBF-0984-BB2F-976F-C40BDAFC77E1}"/>
                  </a:ext>
                </a:extLst>
              </p:cNvPr>
              <p:cNvSpPr txBox="1">
                <a:spLocks noRot="1" noChangeAspect="1" noMove="1" noResize="1" noEditPoints="1" noAdjustHandles="1" noChangeArrowheads="1" noChangeShapeType="1" noTextEdit="1"/>
              </p:cNvSpPr>
              <p:nvPr/>
            </p:nvSpPr>
            <p:spPr>
              <a:xfrm>
                <a:off x="6319631" y="5308455"/>
                <a:ext cx="5781166" cy="276999"/>
              </a:xfrm>
              <a:prstGeom prst="rect">
                <a:avLst/>
              </a:prstGeom>
              <a:blipFill>
                <a:blip r:embed="rId23"/>
                <a:stretch>
                  <a:fillRect t="-2222" b="-1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924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秘密共享</a:t>
            </a:r>
            <a:endParaRPr lang="en-US" altLang="zh-CN" sz="1600" b="1"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2DBD86C8-B053-D509-45BB-77F17DC76BED}"/>
              </a:ext>
            </a:extLst>
          </p:cNvPr>
          <p:cNvSpPr txBox="1"/>
          <p:nvPr/>
        </p:nvSpPr>
        <p:spPr>
          <a:xfrm>
            <a:off x="882604" y="1544964"/>
            <a:ext cx="4390410" cy="584775"/>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布尔共享（</a:t>
            </a:r>
            <a:r>
              <a:rPr lang="en-US" altLang="zh-CN" sz="1600" b="1" i="0" dirty="0">
                <a:solidFill>
                  <a:srgbClr val="222226"/>
                </a:solidFill>
                <a:effectLst/>
                <a:latin typeface="PingFang SC"/>
              </a:rPr>
              <a:t> Boolean Sharing</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83EA138-74AE-34F6-6542-E8DCD76DC990}"/>
                  </a:ext>
                </a:extLst>
              </p:cNvPr>
              <p:cNvSpPr txBox="1"/>
              <p:nvPr/>
            </p:nvSpPr>
            <p:spPr>
              <a:xfrm>
                <a:off x="1030687" y="3189036"/>
                <a:ext cx="3854706" cy="510717"/>
              </a:xfrm>
              <a:prstGeom prst="rect">
                <a:avLst/>
              </a:prstGeom>
              <a:noFill/>
            </p:spPr>
            <p:txBody>
              <a:bodyPr wrap="square" rtlCol="0">
                <a:spAutoFit/>
              </a:bodyPr>
              <a:lstStyle/>
              <a:p>
                <a14:m>
                  <m:oMath xmlns:m="http://schemas.openxmlformats.org/officeDocument/2006/math">
                    <m:sSubSup>
                      <m:sSubSupPr>
                        <m:ctrlPr>
                          <a:rPr lang="en-US" altLang="zh-CN" sz="1200" i="1" smtClean="0">
                            <a:latin typeface="Cambria Math" panose="02040503050406030204" pitchFamily="18" charset="0"/>
                            <a:ea typeface="微软雅黑" panose="020B0503020204020204" pitchFamily="34" charset="-122"/>
                          </a:rPr>
                        </m:ctrlPr>
                      </m:sSubSupPr>
                      <m:e>
                        <m:r>
                          <a:rPr lang="en-US" altLang="zh-CN" sz="1200" b="0" i="1" smtClean="0">
                            <a:latin typeface="Cambria Math" panose="02040503050406030204" pitchFamily="18" charset="0"/>
                            <a:ea typeface="微软雅黑" panose="020B0503020204020204" pitchFamily="34" charset="-122"/>
                          </a:rPr>
                          <m:t>𝑠</m:t>
                        </m:r>
                      </m:e>
                      <m:sub>
                        <m:r>
                          <a:rPr lang="en-US" altLang="zh-CN" sz="1200" b="0" i="1" smtClean="0">
                            <a:latin typeface="Cambria Math" panose="02040503050406030204" pitchFamily="18" charset="0"/>
                            <a:ea typeface="微软雅黑" panose="020B0503020204020204" pitchFamily="34" charset="-122"/>
                          </a:rPr>
                          <m:t>𝑖</m:t>
                        </m:r>
                      </m:sub>
                      <m:sup>
                        <m:r>
                          <a:rPr lang="en-US" altLang="zh-CN" sz="1200" b="0" i="1" smtClean="0">
                            <a:latin typeface="Cambria Math" panose="02040503050406030204" pitchFamily="18" charset="0"/>
                            <a:ea typeface="微软雅黑" panose="020B0503020204020204" pitchFamily="34" charset="-122"/>
                          </a:rPr>
                          <m:t>1</m:t>
                        </m:r>
                      </m:sup>
                    </m:sSubSup>
                    <m:r>
                      <a:rPr lang="en-US" altLang="zh-CN" sz="1200" smtClean="0">
                        <a:latin typeface="Cambria Math" panose="02040503050406030204" pitchFamily="18" charset="0"/>
                        <a:ea typeface="微软雅黑" panose="020B0503020204020204" pitchFamily="34" charset="-122"/>
                      </a:rPr>
                      <m:t>=</m:t>
                    </m:r>
                    <m:sSub>
                      <m:sSubPr>
                        <m:ctrlPr>
                          <a:rPr lang="en-US" altLang="zh-CN" sz="1200" i="1" smtClean="0">
                            <a:latin typeface="Cambria Math" panose="02040503050406030204" pitchFamily="18" charset="0"/>
                            <a:ea typeface="微软雅黑" panose="020B0503020204020204" pitchFamily="34" charset="-122"/>
                          </a:rPr>
                        </m:ctrlPr>
                      </m:sSubPr>
                      <m:e>
                        <m:r>
                          <a:rPr lang="en-US" altLang="zh-CN" sz="1200" b="0" i="1" smtClean="0">
                            <a:latin typeface="Cambria Math" panose="02040503050406030204" pitchFamily="18" charset="0"/>
                            <a:ea typeface="微软雅黑" panose="020B0503020204020204" pitchFamily="34" charset="-122"/>
                          </a:rPr>
                          <m:t>𝑤</m:t>
                        </m:r>
                      </m:e>
                      <m:sub>
                        <m:r>
                          <a:rPr lang="en-US" altLang="zh-CN" sz="1200" b="0" i="1" smtClean="0">
                            <a:latin typeface="Cambria Math" panose="02040503050406030204" pitchFamily="18" charset="0"/>
                            <a:ea typeface="微软雅黑" panose="020B0503020204020204" pitchFamily="34" charset="-122"/>
                          </a:rPr>
                          <m:t>𝑖</m:t>
                        </m:r>
                      </m:sub>
                    </m:sSub>
                    <m:r>
                      <a:rPr lang="en-US" altLang="zh-CN" sz="1200" dirty="0" smtClean="0">
                        <a:latin typeface="Cambria Math" panose="02040503050406030204" pitchFamily="18" charset="0"/>
                      </a:rPr>
                      <m:t>⊕</m:t>
                    </m:r>
                    <m:sSubSup>
                      <m:sSubSupPr>
                        <m:ctrlPr>
                          <a:rPr lang="en-US" altLang="zh-CN" sz="1200" i="1" dirty="0" smtClean="0">
                            <a:latin typeface="Cambria Math" panose="02040503050406030204" pitchFamily="18" charset="0"/>
                          </a:rPr>
                        </m:ctrlPr>
                      </m:sSubSupPr>
                      <m:e>
                        <m:r>
                          <a:rPr lang="en-US" altLang="zh-CN" sz="1200" b="0" i="1" dirty="0" smtClean="0">
                            <a:latin typeface="Cambria Math" panose="02040503050406030204" pitchFamily="18" charset="0"/>
                          </a:rPr>
                          <m:t>𝑠</m:t>
                        </m:r>
                      </m:e>
                      <m:sub>
                        <m:r>
                          <a:rPr lang="en-US" altLang="zh-CN" sz="1200" b="0" i="1" dirty="0" smtClean="0">
                            <a:latin typeface="Cambria Math" panose="02040503050406030204" pitchFamily="18" charset="0"/>
                          </a:rPr>
                          <m:t>𝑖</m:t>
                        </m:r>
                      </m:sub>
                      <m:sup>
                        <m:r>
                          <a:rPr lang="en-US" altLang="zh-CN" sz="1200" b="0" i="1" dirty="0" smtClean="0">
                            <a:latin typeface="Cambria Math" panose="02040503050406030204" pitchFamily="18" charset="0"/>
                          </a:rPr>
                          <m:t>0</m:t>
                        </m:r>
                      </m:sup>
                    </m:sSubSup>
                  </m:oMath>
                </a14:m>
                <a:r>
                  <a:rPr lang="en-US" altLang="zh-CN" sz="1200" dirty="0">
                    <a:latin typeface="微软雅黑" panose="020B0503020204020204" pitchFamily="34" charset="-122"/>
                    <a:ea typeface="微软雅黑" panose="020B0503020204020204" pitchFamily="34" charset="-122"/>
                  </a:rPr>
                  <a:t> : </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0</m:t>
                        </m:r>
                      </m:sub>
                    </m:sSub>
                  </m:oMath>
                </a14:m>
                <a:r>
                  <a:rPr lang="zh-CN" altLang="en-US" sz="1200" dirty="0">
                    <a:latin typeface="微软雅黑" panose="020B0503020204020204" pitchFamily="34" charset="-122"/>
                    <a:ea typeface="微软雅黑" panose="020B0503020204020204" pitchFamily="34" charset="-122"/>
                  </a:rPr>
                  <a:t>将</a:t>
                </a:r>
                <a14:m>
                  <m:oMath xmlns:m="http://schemas.openxmlformats.org/officeDocument/2006/math">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i="1" dirty="0">
                            <a:latin typeface="Cambria Math" panose="02040503050406030204" pitchFamily="18" charset="0"/>
                          </a:rPr>
                          <m:t>𝑖</m:t>
                        </m:r>
                      </m:sub>
                      <m:sup>
                        <m:r>
                          <a:rPr lang="en-US" altLang="zh-CN" sz="1200" b="0" i="1" dirty="0" smtClean="0">
                            <a:latin typeface="Cambria Math" panose="02040503050406030204" pitchFamily="18" charset="0"/>
                          </a:rPr>
                          <m:t>1</m:t>
                        </m:r>
                      </m:sup>
                    </m:sSubSup>
                  </m:oMath>
                </a14:m>
                <a:r>
                  <a:rPr lang="zh-CN" altLang="en-US" sz="1200" dirty="0">
                    <a:latin typeface="微软雅黑" panose="020B0503020204020204" pitchFamily="34" charset="-122"/>
                    <a:ea typeface="微软雅黑" panose="020B0503020204020204" pitchFamily="34" charset="-122"/>
                  </a:rPr>
                  <a:t>发给</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dirty="0">
                            <a:latin typeface="Cambria Math" panose="02040503050406030204" pitchFamily="18" charset="0"/>
                            <a:ea typeface="微软雅黑" panose="020B0503020204020204" pitchFamily="34" charset="-122"/>
                          </a:rPr>
                          <m:t>1</m:t>
                        </m:r>
                      </m:sub>
                    </m:sSub>
                    <m:r>
                      <a:rPr lang="zh-CN" altLang="en-US" sz="1200" dirty="0">
                        <a:latin typeface="Cambria Math" panose="02040503050406030204" pitchFamily="18" charset="0"/>
                        <a:ea typeface="微软雅黑" panose="020B0503020204020204" pitchFamily="34" charset="-122"/>
                      </a:rPr>
                      <m:t>，</m:t>
                    </m:r>
                  </m:oMath>
                </a14:m>
                <a:r>
                  <a:rPr lang="zh-CN" altLang="en-US" sz="1200" dirty="0">
                    <a:latin typeface="微软雅黑" panose="020B0503020204020204" pitchFamily="34" charset="-122"/>
                    <a:ea typeface="微软雅黑" panose="020B0503020204020204" pitchFamily="34" charset="-122"/>
                  </a:rPr>
                  <a:t>保留</a:t>
                </a:r>
                <a14:m>
                  <m:oMath xmlns:m="http://schemas.openxmlformats.org/officeDocument/2006/math">
                    <m:sSubSup>
                      <m:sSubSupPr>
                        <m:ctrlPr>
                          <a:rPr lang="en-US" altLang="zh-CN" sz="1200" i="1">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i="1">
                            <a:latin typeface="Cambria Math" panose="02040503050406030204" pitchFamily="18" charset="0"/>
                            <a:ea typeface="微软雅黑" panose="020B0503020204020204" pitchFamily="34" charset="-122"/>
                          </a:rPr>
                          <m:t>𝑖</m:t>
                        </m:r>
                      </m:sub>
                      <m:sup>
                        <m:r>
                          <a:rPr lang="en-US" altLang="zh-CN" sz="1200" b="0" i="1" smtClean="0">
                            <a:latin typeface="Cambria Math" panose="02040503050406030204" pitchFamily="18" charset="0"/>
                            <a:ea typeface="微软雅黑" panose="020B0503020204020204" pitchFamily="34" charset="-122"/>
                          </a:rPr>
                          <m:t>0</m:t>
                        </m:r>
                      </m:sup>
                    </m:sSubSup>
                  </m:oMath>
                </a14:m>
                <a:endParaRPr lang="en-US" altLang="zh-CN" sz="1200" dirty="0">
                  <a:latin typeface="微软雅黑" panose="020B0503020204020204" pitchFamily="34" charset="-122"/>
                  <a:ea typeface="微软雅黑" panose="020B0503020204020204" pitchFamily="34" charset="-122"/>
                </a:endParaRPr>
              </a:p>
              <a:p>
                <a14:m>
                  <m:oMath xmlns:m="http://schemas.openxmlformats.org/officeDocument/2006/math">
                    <m:sSubSup>
                      <m:sSubSupPr>
                        <m:ctrlPr>
                          <a:rPr lang="en-US" altLang="zh-CN" sz="1200" i="1">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b="0" i="1" smtClean="0">
                            <a:latin typeface="Cambria Math" panose="02040503050406030204" pitchFamily="18" charset="0"/>
                            <a:ea typeface="微软雅黑" panose="020B0503020204020204" pitchFamily="34" charset="-122"/>
                          </a:rPr>
                          <m:t>𝑗</m:t>
                        </m:r>
                      </m:sub>
                      <m:sup>
                        <m:r>
                          <a:rPr lang="en-US" altLang="zh-CN" sz="1200" b="0" i="1" smtClean="0">
                            <a:latin typeface="Cambria Math" panose="02040503050406030204" pitchFamily="18" charset="0"/>
                            <a:ea typeface="微软雅黑" panose="020B0503020204020204" pitchFamily="34" charset="-122"/>
                          </a:rPr>
                          <m:t>0</m:t>
                        </m:r>
                      </m:sup>
                    </m:sSubSup>
                    <m:r>
                      <a:rPr lang="en-US" altLang="zh-CN" sz="1200">
                        <a:latin typeface="Cambria Math" panose="02040503050406030204" pitchFamily="18" charset="0"/>
                        <a:ea typeface="微软雅黑" panose="020B0503020204020204" pitchFamily="34" charset="-122"/>
                      </a:rPr>
                      <m:t>=</m:t>
                    </m:r>
                    <m:sSub>
                      <m:sSubPr>
                        <m:ctrlPr>
                          <a:rPr lang="en-US" altLang="zh-CN" sz="1200" i="1">
                            <a:latin typeface="Cambria Math" panose="02040503050406030204" pitchFamily="18" charset="0"/>
                            <a:ea typeface="微软雅黑" panose="020B0503020204020204" pitchFamily="34" charset="-122"/>
                          </a:rPr>
                        </m:ctrlPr>
                      </m:sSubPr>
                      <m:e>
                        <m:r>
                          <a:rPr lang="en-US" altLang="zh-CN" sz="1200" i="1">
                            <a:latin typeface="Cambria Math" panose="02040503050406030204" pitchFamily="18" charset="0"/>
                            <a:ea typeface="微软雅黑" panose="020B0503020204020204" pitchFamily="34" charset="-122"/>
                          </a:rPr>
                          <m:t>𝑤</m:t>
                        </m:r>
                      </m:e>
                      <m:sub>
                        <m:r>
                          <a:rPr lang="en-US" altLang="zh-CN" sz="1200" b="0" i="1" smtClean="0">
                            <a:latin typeface="Cambria Math" panose="02040503050406030204" pitchFamily="18" charset="0"/>
                            <a:ea typeface="微软雅黑" panose="020B0503020204020204" pitchFamily="34" charset="-122"/>
                          </a:rPr>
                          <m:t>𝑗</m:t>
                        </m:r>
                      </m:sub>
                    </m:sSub>
                    <m:r>
                      <a:rPr lang="en-US" altLang="zh-CN" sz="1200" dirty="0">
                        <a:latin typeface="Cambria Math" panose="02040503050406030204" pitchFamily="18" charset="0"/>
                      </a:rPr>
                      <m:t>⊕</m:t>
                    </m:r>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b="0" i="1" dirty="0" smtClean="0">
                            <a:latin typeface="Cambria Math" panose="02040503050406030204" pitchFamily="18" charset="0"/>
                          </a:rPr>
                          <m:t>𝑗</m:t>
                        </m:r>
                      </m:sub>
                      <m:sup>
                        <m:r>
                          <a:rPr lang="en-US" altLang="zh-CN" sz="1200" b="0" i="1" dirty="0" smtClean="0">
                            <a:latin typeface="Cambria Math" panose="02040503050406030204" pitchFamily="18" charset="0"/>
                          </a:rPr>
                          <m:t>1</m:t>
                        </m:r>
                      </m:sup>
                    </m:sSubSup>
                  </m:oMath>
                </a14:m>
                <a:r>
                  <a:rPr lang="en-US" altLang="zh-CN" sz="1200" dirty="0">
                    <a:latin typeface="微软雅黑" panose="020B0503020204020204" pitchFamily="34" charset="-122"/>
                    <a:ea typeface="微软雅黑" panose="020B0503020204020204" pitchFamily="34" charset="-122"/>
                  </a:rPr>
                  <a:t> : </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oMath>
                </a14:m>
                <a:r>
                  <a:rPr lang="zh-CN" altLang="en-US" sz="1200" dirty="0">
                    <a:latin typeface="微软雅黑" panose="020B0503020204020204" pitchFamily="34" charset="-122"/>
                    <a:ea typeface="微软雅黑" panose="020B0503020204020204" pitchFamily="34" charset="-122"/>
                  </a:rPr>
                  <a:t>将</a:t>
                </a:r>
                <a14:m>
                  <m:oMath xmlns:m="http://schemas.openxmlformats.org/officeDocument/2006/math">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b="0" i="1" dirty="0" smtClean="0">
                            <a:latin typeface="Cambria Math" panose="02040503050406030204" pitchFamily="18" charset="0"/>
                          </a:rPr>
                          <m:t>𝑗</m:t>
                        </m:r>
                      </m:sub>
                      <m:sup>
                        <m:r>
                          <a:rPr lang="en-US" altLang="zh-CN" sz="1200" b="0" i="1" dirty="0" smtClean="0">
                            <a:latin typeface="Cambria Math" panose="02040503050406030204" pitchFamily="18" charset="0"/>
                          </a:rPr>
                          <m:t>0</m:t>
                        </m:r>
                      </m:sup>
                    </m:sSubSup>
                  </m:oMath>
                </a14:m>
                <a:r>
                  <a:rPr lang="zh-CN" altLang="en-US" sz="1200" dirty="0">
                    <a:latin typeface="微软雅黑" panose="020B0503020204020204" pitchFamily="34" charset="-122"/>
                    <a:ea typeface="微软雅黑" panose="020B0503020204020204" pitchFamily="34" charset="-122"/>
                  </a:rPr>
                  <a:t>发给</a:t>
                </a:r>
                <a14:m>
                  <m:oMath xmlns:m="http://schemas.openxmlformats.org/officeDocument/2006/math">
                    <m:sSub>
                      <m:sSubPr>
                        <m:ctrlPr>
                          <a:rPr lang="en-US" altLang="zh-CN" sz="1200" i="1" dirty="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0</m:t>
                        </m:r>
                      </m:sub>
                    </m:sSub>
                    <m:r>
                      <a:rPr lang="zh-CN" altLang="en-US" sz="1200" dirty="0">
                        <a:latin typeface="Cambria Math" panose="02040503050406030204" pitchFamily="18" charset="0"/>
                        <a:ea typeface="微软雅黑" panose="020B0503020204020204" pitchFamily="34" charset="-122"/>
                      </a:rPr>
                      <m:t>，</m:t>
                    </m:r>
                  </m:oMath>
                </a14:m>
                <a:r>
                  <a:rPr lang="zh-CN" altLang="en-US" sz="1200" dirty="0">
                    <a:latin typeface="微软雅黑" panose="020B0503020204020204" pitchFamily="34" charset="-122"/>
                    <a:ea typeface="微软雅黑" panose="020B0503020204020204" pitchFamily="34" charset="-122"/>
                  </a:rPr>
                  <a:t>保留</a:t>
                </a:r>
                <a14:m>
                  <m:oMath xmlns:m="http://schemas.openxmlformats.org/officeDocument/2006/math">
                    <m:sSubSup>
                      <m:sSubSupPr>
                        <m:ctrlPr>
                          <a:rPr lang="en-US" altLang="zh-CN" sz="1200" i="1">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b="0" i="1" smtClean="0">
                            <a:latin typeface="Cambria Math" panose="02040503050406030204" pitchFamily="18" charset="0"/>
                            <a:ea typeface="微软雅黑" panose="020B0503020204020204" pitchFamily="34" charset="-122"/>
                          </a:rPr>
                          <m:t>𝑗</m:t>
                        </m:r>
                      </m:sub>
                      <m:sup>
                        <m:r>
                          <a:rPr lang="en-US" altLang="zh-CN" sz="1200" i="1">
                            <a:latin typeface="Cambria Math" panose="02040503050406030204" pitchFamily="18" charset="0"/>
                            <a:ea typeface="微软雅黑" panose="020B0503020204020204" pitchFamily="34" charset="-122"/>
                          </a:rPr>
                          <m:t>1</m:t>
                        </m:r>
                      </m:sup>
                    </m:sSubSup>
                  </m:oMath>
                </a14:m>
                <a:endParaRPr lang="zh-CN" altLang="en-US" sz="1200" dirty="0">
                  <a:latin typeface="微软雅黑" panose="020B0503020204020204" pitchFamily="34" charset="-122"/>
                  <a:ea typeface="微软雅黑" panose="020B0503020204020204" pitchFamily="34" charset="-122"/>
                </a:endParaRPr>
              </a:p>
            </p:txBody>
          </p:sp>
        </mc:Choice>
        <mc:Fallback xmlns="">
          <p:sp>
            <p:nvSpPr>
              <p:cNvPr id="43" name="文本框 42">
                <a:extLst>
                  <a:ext uri="{FF2B5EF4-FFF2-40B4-BE49-F238E27FC236}">
                    <a16:creationId xmlns:a16="http://schemas.microsoft.com/office/drawing/2014/main" id="{483EA138-74AE-34F6-6542-E8DCD76DC990}"/>
                  </a:ext>
                </a:extLst>
              </p:cNvPr>
              <p:cNvSpPr txBox="1">
                <a:spLocks noRot="1" noChangeAspect="1" noMove="1" noResize="1" noEditPoints="1" noAdjustHandles="1" noChangeArrowheads="1" noChangeShapeType="1" noTextEdit="1"/>
              </p:cNvSpPr>
              <p:nvPr/>
            </p:nvSpPr>
            <p:spPr>
              <a:xfrm>
                <a:off x="1030687" y="3189036"/>
                <a:ext cx="3854706" cy="510717"/>
              </a:xfrm>
              <a:prstGeom prst="rect">
                <a:avLst/>
              </a:prstGeom>
              <a:blipFill>
                <a:blip r:embed="rId3"/>
                <a:stretch>
                  <a:fillRect b="-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5" name="表格 47">
                <a:extLst>
                  <a:ext uri="{FF2B5EF4-FFF2-40B4-BE49-F238E27FC236}">
                    <a16:creationId xmlns:a16="http://schemas.microsoft.com/office/drawing/2014/main" id="{3A2729F1-083D-723A-D65A-87271535E0A6}"/>
                  </a:ext>
                </a:extLst>
              </p:cNvPr>
              <p:cNvGraphicFramePr>
                <a:graphicFrameLocks noGrp="1"/>
              </p:cNvGraphicFramePr>
              <p:nvPr>
                <p:extLst>
                  <p:ext uri="{D42A27DB-BD31-4B8C-83A1-F6EECF244321}">
                    <p14:modId xmlns:p14="http://schemas.microsoft.com/office/powerpoint/2010/main" val="2097988431"/>
                  </p:ext>
                </p:extLst>
              </p:nvPr>
            </p:nvGraphicFramePr>
            <p:xfrm>
              <a:off x="966470" y="3667961"/>
              <a:ext cx="3487956" cy="610744"/>
            </p:xfrm>
            <a:graphic>
              <a:graphicData uri="http://schemas.openxmlformats.org/drawingml/2006/table">
                <a:tbl>
                  <a:tblPr firstRow="1" bandRow="1">
                    <a:tableStyleId>{7DF18680-E054-41AD-8BC1-D1AEF772440D}</a:tableStyleId>
                  </a:tblPr>
                  <a:tblGrid>
                    <a:gridCol w="1162652">
                      <a:extLst>
                        <a:ext uri="{9D8B030D-6E8A-4147-A177-3AD203B41FA5}">
                          <a16:colId xmlns:a16="http://schemas.microsoft.com/office/drawing/2014/main" val="3420425572"/>
                        </a:ext>
                      </a:extLst>
                    </a:gridCol>
                    <a:gridCol w="1162652">
                      <a:extLst>
                        <a:ext uri="{9D8B030D-6E8A-4147-A177-3AD203B41FA5}">
                          <a16:colId xmlns:a16="http://schemas.microsoft.com/office/drawing/2014/main" val="476959205"/>
                        </a:ext>
                      </a:extLst>
                    </a:gridCol>
                    <a:gridCol w="1162652">
                      <a:extLst>
                        <a:ext uri="{9D8B030D-6E8A-4147-A177-3AD203B41FA5}">
                          <a16:colId xmlns:a16="http://schemas.microsoft.com/office/drawing/2014/main" val="3971399254"/>
                        </a:ext>
                      </a:extLst>
                    </a:gridCol>
                  </a:tblGrid>
                  <a:tr h="193645">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dirty="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𝑖</m:t>
                                    </m:r>
                                  </m:sub>
                                  <m:sup>
                                    <m:r>
                                      <a:rPr lang="en-US" altLang="zh-CN" sz="1200" b="0" i="1" smtClean="0">
                                        <a:solidFill>
                                          <a:schemeClr val="tx1"/>
                                        </a:solidFill>
                                        <a:latin typeface="Cambria Math" panose="02040503050406030204" pitchFamily="18" charset="0"/>
                                        <a:ea typeface="微软雅黑" panose="020B0503020204020204" pitchFamily="34" charset="-122"/>
                                      </a:rPr>
                                      <m:t>0</m:t>
                                    </m:r>
                                  </m:sup>
                                </m:sSubSup>
                              </m:oMath>
                            </m:oMathPara>
                          </a14:m>
                          <a:endParaRPr lang="zh-CN" altLang="en-US" sz="1200" dirty="0">
                            <a:solidFill>
                              <a:schemeClr val="tx1"/>
                            </a:solidFill>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dirty="0" smtClean="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b="0" i="1" dirty="0" smtClean="0">
                                        <a:solidFill>
                                          <a:schemeClr val="tx1"/>
                                        </a:solidFill>
                                        <a:latin typeface="Cambria Math" panose="02040503050406030204" pitchFamily="18" charset="0"/>
                                      </a:rPr>
                                      <m:t>𝑗</m:t>
                                    </m:r>
                                  </m:sub>
                                  <m:sup>
                                    <m:r>
                                      <a:rPr lang="en-US" altLang="zh-CN" sz="1200" b="0" i="1" dirty="0" smtClean="0">
                                        <a:solidFill>
                                          <a:schemeClr val="tx1"/>
                                        </a:solidFill>
                                        <a:latin typeface="Cambria Math" panose="02040503050406030204" pitchFamily="18" charset="0"/>
                                      </a:rPr>
                                      <m:t>0</m:t>
                                    </m:r>
                                  </m:sup>
                                </m:sSubSup>
                              </m:oMath>
                            </m:oMathPara>
                          </a14:m>
                          <a:endParaRPr lang="zh-CN" altLang="en-US" sz="12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247991821"/>
                      </a:ext>
                    </a:extLst>
                  </a:tr>
                  <a:tr h="191960">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dirty="0" smtClean="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i="1" dirty="0">
                                        <a:latin typeface="Cambria Math" panose="02040503050406030204" pitchFamily="18" charset="0"/>
                                      </a:rPr>
                                      <m:t>𝑖</m:t>
                                    </m:r>
                                  </m:sub>
                                  <m:sup>
                                    <m:r>
                                      <a:rPr lang="en-US" altLang="zh-CN" sz="1200" b="0" i="1" dirty="0" smtClean="0">
                                        <a:latin typeface="Cambria Math" panose="02040503050406030204" pitchFamily="18" charset="0"/>
                                      </a:rPr>
                                      <m:t>1</m:t>
                                    </m:r>
                                  </m:sup>
                                </m:sSubSup>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b="0" i="1" smtClean="0">
                                        <a:latin typeface="Cambria Math" panose="02040503050406030204" pitchFamily="18" charset="0"/>
                                        <a:ea typeface="微软雅黑" panose="020B0503020204020204" pitchFamily="34" charset="-122"/>
                                      </a:rPr>
                                      <m:t>𝑗</m:t>
                                    </m:r>
                                  </m:sub>
                                  <m:sup>
                                    <m:r>
                                      <a:rPr lang="en-US" altLang="zh-CN" sz="1200" i="1">
                                        <a:latin typeface="Cambria Math" panose="02040503050406030204" pitchFamily="18" charset="0"/>
                                        <a:ea typeface="微软雅黑" panose="020B0503020204020204" pitchFamily="34" charset="-122"/>
                                      </a:rPr>
                                      <m:t>1</m:t>
                                    </m:r>
                                  </m:sup>
                                </m:sSubSup>
                              </m:oMath>
                            </m:oMathPara>
                          </a14:m>
                          <a:endParaRPr lang="zh-CN" altLang="en-US" sz="1200" dirty="0"/>
                        </a:p>
                      </a:txBody>
                      <a:tcPr>
                        <a:solidFill>
                          <a:schemeClr val="accent3">
                            <a:lumMod val="20000"/>
                            <a:lumOff val="80000"/>
                          </a:schemeClr>
                        </a:solidFill>
                      </a:tcPr>
                    </a:tc>
                    <a:extLst>
                      <a:ext uri="{0D108BD9-81ED-4DB2-BD59-A6C34878D82A}">
                        <a16:rowId xmlns:a16="http://schemas.microsoft.com/office/drawing/2014/main" val="1478696489"/>
                      </a:ext>
                    </a:extLst>
                  </a:tr>
                </a:tbl>
              </a:graphicData>
            </a:graphic>
          </p:graphicFrame>
        </mc:Choice>
        <mc:Fallback xmlns="">
          <p:graphicFrame>
            <p:nvGraphicFramePr>
              <p:cNvPr id="45" name="表格 47">
                <a:extLst>
                  <a:ext uri="{FF2B5EF4-FFF2-40B4-BE49-F238E27FC236}">
                    <a16:creationId xmlns:a16="http://schemas.microsoft.com/office/drawing/2014/main" id="{3A2729F1-083D-723A-D65A-87271535E0A6}"/>
                  </a:ext>
                </a:extLst>
              </p:cNvPr>
              <p:cNvGraphicFramePr>
                <a:graphicFrameLocks noGrp="1"/>
              </p:cNvGraphicFramePr>
              <p:nvPr>
                <p:extLst>
                  <p:ext uri="{D42A27DB-BD31-4B8C-83A1-F6EECF244321}">
                    <p14:modId xmlns:p14="http://schemas.microsoft.com/office/powerpoint/2010/main" val="2097988431"/>
                  </p:ext>
                </p:extLst>
              </p:nvPr>
            </p:nvGraphicFramePr>
            <p:xfrm>
              <a:off x="966470" y="3667961"/>
              <a:ext cx="3487956" cy="610744"/>
            </p:xfrm>
            <a:graphic>
              <a:graphicData uri="http://schemas.openxmlformats.org/drawingml/2006/table">
                <a:tbl>
                  <a:tblPr firstRow="1" bandRow="1">
                    <a:tableStyleId>{7DF18680-E054-41AD-8BC1-D1AEF772440D}</a:tableStyleId>
                  </a:tblPr>
                  <a:tblGrid>
                    <a:gridCol w="1162652">
                      <a:extLst>
                        <a:ext uri="{9D8B030D-6E8A-4147-A177-3AD203B41FA5}">
                          <a16:colId xmlns:a16="http://schemas.microsoft.com/office/drawing/2014/main" val="3420425572"/>
                        </a:ext>
                      </a:extLst>
                    </a:gridCol>
                    <a:gridCol w="1162652">
                      <a:extLst>
                        <a:ext uri="{9D8B030D-6E8A-4147-A177-3AD203B41FA5}">
                          <a16:colId xmlns:a16="http://schemas.microsoft.com/office/drawing/2014/main" val="476959205"/>
                        </a:ext>
                      </a:extLst>
                    </a:gridCol>
                    <a:gridCol w="1162652">
                      <a:extLst>
                        <a:ext uri="{9D8B030D-6E8A-4147-A177-3AD203B41FA5}">
                          <a16:colId xmlns:a16="http://schemas.microsoft.com/office/drawing/2014/main" val="3971399254"/>
                        </a:ext>
                      </a:extLst>
                    </a:gridCol>
                  </a:tblGrid>
                  <a:tr h="306134">
                    <a:tc>
                      <a:txBody>
                        <a:bodyPr/>
                        <a:lstStyle/>
                        <a:p>
                          <a:endParaRPr lang="zh-CN"/>
                        </a:p>
                      </a:txBody>
                      <a:tcPr>
                        <a:blipFill>
                          <a:blip r:embed="rId4"/>
                          <a:stretch>
                            <a:fillRect l="-524" t="-1961" r="-202094" b="-101961"/>
                          </a:stretch>
                        </a:blipFill>
                      </a:tcPr>
                    </a:tc>
                    <a:tc>
                      <a:txBody>
                        <a:bodyPr/>
                        <a:lstStyle/>
                        <a:p>
                          <a:endParaRPr lang="zh-CN"/>
                        </a:p>
                      </a:txBody>
                      <a:tcPr>
                        <a:blipFill>
                          <a:blip r:embed="rId4"/>
                          <a:stretch>
                            <a:fillRect l="-100524" t="-1961" r="-102094" b="-101961"/>
                          </a:stretch>
                        </a:blipFill>
                      </a:tcPr>
                    </a:tc>
                    <a:tc>
                      <a:txBody>
                        <a:bodyPr/>
                        <a:lstStyle/>
                        <a:p>
                          <a:endParaRPr lang="zh-CN"/>
                        </a:p>
                      </a:txBody>
                      <a:tcPr>
                        <a:blipFill>
                          <a:blip r:embed="rId4"/>
                          <a:stretch>
                            <a:fillRect l="-200524" t="-1961" r="-2094" b="-101961"/>
                          </a:stretch>
                        </a:blipFill>
                      </a:tcPr>
                    </a:tc>
                    <a:extLst>
                      <a:ext uri="{0D108BD9-81ED-4DB2-BD59-A6C34878D82A}">
                        <a16:rowId xmlns:a16="http://schemas.microsoft.com/office/drawing/2014/main" val="1247991821"/>
                      </a:ext>
                    </a:extLst>
                  </a:tr>
                  <a:tr h="304610">
                    <a:tc>
                      <a:txBody>
                        <a:bodyPr/>
                        <a:lstStyle/>
                        <a:p>
                          <a:endParaRPr lang="zh-CN"/>
                        </a:p>
                      </a:txBody>
                      <a:tcPr>
                        <a:blipFill>
                          <a:blip r:embed="rId4"/>
                          <a:stretch>
                            <a:fillRect l="-524" t="-104000" r="-202094" b="-4000"/>
                          </a:stretch>
                        </a:blipFill>
                      </a:tcPr>
                    </a:tc>
                    <a:tc>
                      <a:txBody>
                        <a:bodyPr/>
                        <a:lstStyle/>
                        <a:p>
                          <a:endParaRPr lang="zh-CN"/>
                        </a:p>
                      </a:txBody>
                      <a:tcPr>
                        <a:blipFill>
                          <a:blip r:embed="rId4"/>
                          <a:stretch>
                            <a:fillRect l="-100524" t="-104000" r="-102094" b="-4000"/>
                          </a:stretch>
                        </a:blipFill>
                      </a:tcPr>
                    </a:tc>
                    <a:tc>
                      <a:txBody>
                        <a:bodyPr/>
                        <a:lstStyle/>
                        <a:p>
                          <a:endParaRPr lang="zh-CN"/>
                        </a:p>
                      </a:txBody>
                      <a:tcPr>
                        <a:blipFill>
                          <a:blip r:embed="rId4"/>
                          <a:stretch>
                            <a:fillRect l="-200524" t="-104000" r="-2094" b="-4000"/>
                          </a:stretch>
                        </a:blipFill>
                      </a:tcPr>
                    </a:tc>
                    <a:extLst>
                      <a:ext uri="{0D108BD9-81ED-4DB2-BD59-A6C34878D82A}">
                        <a16:rowId xmlns:a16="http://schemas.microsoft.com/office/drawing/2014/main" val="1478696489"/>
                      </a:ext>
                    </a:extLst>
                  </a:tr>
                </a:tbl>
              </a:graphicData>
            </a:graphic>
          </p:graphicFrame>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1F661AA3-590B-7131-9296-F69938670E45}"/>
                  </a:ext>
                </a:extLst>
              </p:cNvPr>
              <p:cNvSpPr txBox="1"/>
              <p:nvPr/>
            </p:nvSpPr>
            <p:spPr>
              <a:xfrm>
                <a:off x="948449" y="4235168"/>
                <a:ext cx="3815039" cy="708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dirty="0">
                              <a:solidFill>
                                <a:schemeClr val="tx1"/>
                              </a:solidFill>
                              <a:latin typeface="Cambria Math" panose="02040503050406030204" pitchFamily="18" charset="0"/>
                              <a:ea typeface="微软雅黑" panose="020B0503020204020204" pitchFamily="34" charset="-122"/>
                            </a:rPr>
                            <m:t>0</m:t>
                          </m:r>
                        </m:sub>
                      </m:sSub>
                      <m:r>
                        <a:rPr lang="zh-CN" altLang="en-US" sz="1200" i="1" dirty="0">
                          <a:solidFill>
                            <a:schemeClr val="tx1"/>
                          </a:solidFill>
                          <a:latin typeface="Cambria Math" panose="02040503050406030204" pitchFamily="18" charset="0"/>
                          <a:ea typeface="微软雅黑" panose="020B0503020204020204" pitchFamily="34" charset="-122"/>
                        </a:rPr>
                        <m:t>公开</m:t>
                      </m:r>
                      <m:sSubSup>
                        <m:sSubSupPr>
                          <m:ctrlPr>
                            <a:rPr lang="en-US" altLang="zh-CN" sz="1200" i="1">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𝑖</m:t>
                          </m:r>
                        </m:sub>
                        <m:sup>
                          <m:r>
                            <a:rPr lang="en-US" altLang="zh-CN" sz="1200" i="1">
                              <a:solidFill>
                                <a:schemeClr val="tx1"/>
                              </a:solidFill>
                              <a:latin typeface="Cambria Math" panose="02040503050406030204" pitchFamily="18" charset="0"/>
                              <a:ea typeface="微软雅黑" panose="020B0503020204020204" pitchFamily="34" charset="-122"/>
                            </a:rPr>
                            <m:t>0</m:t>
                          </m:r>
                        </m:sup>
                      </m:sSubSup>
                      <m:r>
                        <a:rPr lang="en-US" altLang="zh-CN" sz="1200" i="1">
                          <a:solidFill>
                            <a:schemeClr val="tx1"/>
                          </a:solidFill>
                          <a:latin typeface="Cambria Math" panose="02040503050406030204" pitchFamily="18" charset="0"/>
                        </a:rPr>
                        <m:t>⊕</m:t>
                      </m:r>
                      <m:sSubSup>
                        <m:sSubSupPr>
                          <m:ctrlPr>
                            <a:rPr lang="en-US" altLang="zh-CN" sz="1200" i="1" dirty="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i="1" dirty="0">
                              <a:solidFill>
                                <a:schemeClr val="tx1"/>
                              </a:solidFill>
                              <a:latin typeface="Cambria Math" panose="02040503050406030204" pitchFamily="18" charset="0"/>
                            </a:rPr>
                            <m:t>𝑗</m:t>
                          </m:r>
                        </m:sub>
                        <m:sup>
                          <m:r>
                            <a:rPr lang="en-US" altLang="zh-CN" sz="1200" i="1" dirty="0">
                              <a:solidFill>
                                <a:schemeClr val="tx1"/>
                              </a:solidFill>
                              <a:latin typeface="Cambria Math" panose="02040503050406030204" pitchFamily="18" charset="0"/>
                            </a:rPr>
                            <m:t>0</m:t>
                          </m:r>
                        </m:sup>
                      </m:sSubSup>
                      <m:r>
                        <a:rPr lang="zh-CN" altLang="en-US" sz="1200" i="1">
                          <a:solidFill>
                            <a:schemeClr val="tx1"/>
                          </a:solidFill>
                          <a:latin typeface="Cambria Math" panose="02040503050406030204" pitchFamily="18" charset="0"/>
                          <a:ea typeface="微软雅黑" panose="020B0503020204020204" pitchFamily="34" charset="-122"/>
                        </a:rPr>
                        <m:t>，</m:t>
                      </m:r>
                      <m:sSub>
                        <m:sSubPr>
                          <m:ctrlPr>
                            <a:rPr lang="en-US" altLang="zh-CN" sz="1200" i="1" dirty="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b="0" i="0" dirty="0" smtClean="0">
                              <a:solidFill>
                                <a:schemeClr val="tx1"/>
                              </a:solidFill>
                              <a:latin typeface="Cambria Math" panose="02040503050406030204" pitchFamily="18" charset="0"/>
                              <a:ea typeface="微软雅黑" panose="020B0503020204020204" pitchFamily="34" charset="-122"/>
                            </a:rPr>
                            <m:t>1</m:t>
                          </m:r>
                        </m:sub>
                      </m:sSub>
                      <m:r>
                        <a:rPr lang="zh-CN" altLang="en-US" sz="1200" i="1" dirty="0">
                          <a:solidFill>
                            <a:schemeClr val="tx1"/>
                          </a:solidFill>
                          <a:latin typeface="Cambria Math" panose="02040503050406030204" pitchFamily="18" charset="0"/>
                          <a:ea typeface="微软雅黑" panose="020B0503020204020204" pitchFamily="34" charset="-122"/>
                        </a:rPr>
                        <m:t>公开</m:t>
                      </m:r>
                      <m:sSubSup>
                        <m:sSubSupPr>
                          <m:ctrlPr>
                            <a:rPr lang="en-US" altLang="zh-CN" sz="1200" i="1" dirty="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i="1" dirty="0">
                              <a:solidFill>
                                <a:schemeClr val="tx1"/>
                              </a:solidFill>
                              <a:latin typeface="Cambria Math" panose="02040503050406030204" pitchFamily="18" charset="0"/>
                            </a:rPr>
                            <m:t>𝑖</m:t>
                          </m:r>
                        </m:sub>
                        <m:sup>
                          <m:r>
                            <a:rPr lang="en-US" altLang="zh-CN" sz="1200" i="1" dirty="0">
                              <a:solidFill>
                                <a:schemeClr val="tx1"/>
                              </a:solidFill>
                              <a:latin typeface="Cambria Math" panose="02040503050406030204" pitchFamily="18" charset="0"/>
                            </a:rPr>
                            <m:t>1</m:t>
                          </m:r>
                        </m:sup>
                      </m:sSubSup>
                      <m:r>
                        <a:rPr lang="en-US" altLang="zh-CN" sz="1200" i="1">
                          <a:solidFill>
                            <a:schemeClr val="tx1"/>
                          </a:solidFill>
                          <a:latin typeface="Cambria Math" panose="02040503050406030204" pitchFamily="18" charset="0"/>
                        </a:rPr>
                        <m:t>⊕</m:t>
                      </m:r>
                      <m:sSubSup>
                        <m:sSubSupPr>
                          <m:ctrlPr>
                            <a:rPr lang="en-US" altLang="zh-CN" sz="1200" i="1">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𝑗</m:t>
                          </m:r>
                        </m:sub>
                        <m:sup>
                          <m:r>
                            <a:rPr lang="en-US" altLang="zh-CN" sz="1200" i="1">
                              <a:solidFill>
                                <a:schemeClr val="tx1"/>
                              </a:solidFill>
                              <a:latin typeface="Cambria Math" panose="02040503050406030204" pitchFamily="18" charset="0"/>
                              <a:ea typeface="微软雅黑" panose="020B0503020204020204" pitchFamily="34" charset="-122"/>
                            </a:rPr>
                            <m:t>1</m:t>
                          </m:r>
                        </m:sup>
                      </m:sSubSup>
                    </m:oMath>
                  </m:oMathPara>
                </a14:m>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200" dirty="0">
                    <a:solidFill>
                      <a:schemeClr val="tx1"/>
                    </a:solidFill>
                    <a:latin typeface="微软雅黑" panose="020B0503020204020204" pitchFamily="34" charset="-122"/>
                    <a:ea typeface="微软雅黑" panose="020B0503020204020204" pitchFamily="34" charset="-122"/>
                  </a:rPr>
                  <a:t>计算</a:t>
                </a:r>
                <a14:m>
                  <m:oMath xmlns:m="http://schemas.openxmlformats.org/officeDocument/2006/math">
                    <m:r>
                      <a:rPr lang="zh-CN" altLang="en-US" sz="1200">
                        <a:solidFill>
                          <a:schemeClr val="tx1"/>
                        </a:solidFill>
                        <a:latin typeface="Cambria Math" panose="02040503050406030204" pitchFamily="18" charset="0"/>
                        <a:ea typeface="微软雅黑" panose="020B0503020204020204" pitchFamily="34" charset="-122"/>
                      </a:rPr>
                      <m:t>：</m:t>
                    </m:r>
                  </m:oMath>
                </a14:m>
                <a:endParaRPr lang="en-US" altLang="zh-CN" sz="1200" dirty="0">
                  <a:solidFill>
                    <a:schemeClr val="tx1"/>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𝑤</m:t>
                          </m:r>
                        </m:e>
                        <m:sub>
                          <m:r>
                            <a:rPr lang="en-US" altLang="zh-CN" sz="1200" i="1">
                              <a:solidFill>
                                <a:schemeClr val="tx1"/>
                              </a:solidFill>
                              <a:latin typeface="Cambria Math" panose="02040503050406030204" pitchFamily="18" charset="0"/>
                              <a:ea typeface="微软雅黑" panose="020B0503020204020204" pitchFamily="34" charset="-122"/>
                            </a:rPr>
                            <m:t>𝑘</m:t>
                          </m:r>
                        </m:sub>
                      </m:sSub>
                      <m:r>
                        <a:rPr lang="en-US" altLang="zh-CN" sz="1200" i="1">
                          <a:solidFill>
                            <a:schemeClr val="tx1"/>
                          </a:solidFill>
                          <a:latin typeface="Cambria Math" panose="02040503050406030204" pitchFamily="18" charset="0"/>
                          <a:ea typeface="微软雅黑" panose="020B0503020204020204" pitchFamily="34" charset="-122"/>
                        </a:rPr>
                        <m:t>=</m:t>
                      </m:r>
                      <m:d>
                        <m:dPr>
                          <m:ctrlPr>
                            <a:rPr lang="en-US" altLang="zh-CN" sz="1200" i="1">
                              <a:solidFill>
                                <a:schemeClr val="tx1"/>
                              </a:solidFill>
                              <a:latin typeface="Cambria Math" panose="02040503050406030204" pitchFamily="18" charset="0"/>
                              <a:ea typeface="微软雅黑" panose="020B0503020204020204" pitchFamily="34" charset="-122"/>
                            </a:rPr>
                          </m:ctrlPr>
                        </m:dPr>
                        <m:e>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m:rPr>
                                  <m:sty m:val="p"/>
                                </m:rPr>
                                <a:rPr lang="en-US" altLang="zh-CN" sz="1200">
                                  <a:solidFill>
                                    <a:schemeClr val="tx1"/>
                                  </a:solidFill>
                                  <a:latin typeface="Cambria Math" panose="02040503050406030204" pitchFamily="18" charset="0"/>
                                  <a:ea typeface="微软雅黑" panose="020B0503020204020204" pitchFamily="34" charset="-122"/>
                                </a:rPr>
                                <m:t>w</m:t>
                              </m:r>
                            </m:e>
                            <m:sub>
                              <m:r>
                                <m:rPr>
                                  <m:sty m:val="p"/>
                                </m:rPr>
                                <a:rPr lang="en-US" altLang="zh-CN" sz="1200">
                                  <a:solidFill>
                                    <a:schemeClr val="tx1"/>
                                  </a:solidFill>
                                  <a:latin typeface="Cambria Math" panose="02040503050406030204" pitchFamily="18" charset="0"/>
                                  <a:ea typeface="微软雅黑" panose="020B0503020204020204" pitchFamily="34" charset="-122"/>
                                </a:rPr>
                                <m:t>i</m:t>
                              </m:r>
                            </m:sub>
                          </m:sSub>
                          <m:r>
                            <a:rPr lang="en-US" altLang="zh-CN" sz="1200" i="1">
                              <a:solidFill>
                                <a:schemeClr val="tx1"/>
                              </a:solidFill>
                              <a:latin typeface="Cambria Math" panose="02040503050406030204" pitchFamily="18" charset="0"/>
                            </a:rPr>
                            <m:t>⊕</m:t>
                          </m:r>
                          <m:sSub>
                            <m:sSubPr>
                              <m:ctrlPr>
                                <a:rPr lang="en-US" altLang="zh-CN" sz="1200" i="1">
                                  <a:solidFill>
                                    <a:schemeClr val="tx1"/>
                                  </a:solidFill>
                                  <a:latin typeface="Cambria Math" panose="02040503050406030204" pitchFamily="18" charset="0"/>
                                  <a:ea typeface="微软雅黑" panose="020B0503020204020204" pitchFamily="34" charset="-122"/>
                                </a:rPr>
                              </m:ctrlPr>
                            </m:sSubPr>
                            <m:e>
                              <m:r>
                                <m:rPr>
                                  <m:sty m:val="p"/>
                                </m:rPr>
                                <a:rPr lang="en-US" altLang="zh-CN" sz="1200">
                                  <a:solidFill>
                                    <a:schemeClr val="tx1"/>
                                  </a:solidFill>
                                  <a:latin typeface="Cambria Math" panose="02040503050406030204" pitchFamily="18" charset="0"/>
                                  <a:ea typeface="微软雅黑" panose="020B0503020204020204" pitchFamily="34" charset="-122"/>
                                </a:rPr>
                                <m:t>w</m:t>
                              </m:r>
                            </m:e>
                            <m:sub>
                              <m:r>
                                <m:rPr>
                                  <m:sty m:val="p"/>
                                </m:rPr>
                                <a:rPr lang="en-US" altLang="zh-CN" sz="1200">
                                  <a:solidFill>
                                    <a:schemeClr val="tx1"/>
                                  </a:solidFill>
                                  <a:latin typeface="Cambria Math" panose="02040503050406030204" pitchFamily="18" charset="0"/>
                                  <a:ea typeface="微软雅黑" panose="020B0503020204020204" pitchFamily="34" charset="-122"/>
                                </a:rPr>
                                <m:t>j</m:t>
                              </m:r>
                            </m:sub>
                          </m:sSub>
                        </m:e>
                      </m:d>
                      <m:r>
                        <a:rPr lang="en-US" altLang="zh-CN" sz="1200" b="0" i="0" smtClean="0">
                          <a:solidFill>
                            <a:schemeClr val="tx1"/>
                          </a:solidFill>
                          <a:latin typeface="Cambria Math" panose="02040503050406030204" pitchFamily="18" charset="0"/>
                          <a:ea typeface="微软雅黑" panose="020B0503020204020204" pitchFamily="34" charset="-122"/>
                        </a:rPr>
                        <m:t>=</m:t>
                      </m:r>
                      <m:r>
                        <a:rPr lang="en-US" altLang="zh-CN" sz="1200" b="0" i="1" smtClean="0">
                          <a:solidFill>
                            <a:schemeClr val="tx1"/>
                          </a:solidFill>
                          <a:latin typeface="Cambria Math" panose="02040503050406030204" pitchFamily="18" charset="0"/>
                          <a:ea typeface="微软雅黑" panose="020B0503020204020204" pitchFamily="34" charset="-122"/>
                        </a:rPr>
                        <m:t>(</m:t>
                      </m:r>
                      <m:sSubSup>
                        <m:sSubSupPr>
                          <m:ctrlPr>
                            <a:rPr lang="en-US" altLang="zh-CN" sz="1200" i="1">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𝑖</m:t>
                          </m:r>
                        </m:sub>
                        <m:sup>
                          <m:r>
                            <a:rPr lang="en-US" altLang="zh-CN" sz="1200" i="1">
                              <a:solidFill>
                                <a:schemeClr val="tx1"/>
                              </a:solidFill>
                              <a:latin typeface="Cambria Math" panose="02040503050406030204" pitchFamily="18" charset="0"/>
                              <a:ea typeface="微软雅黑" panose="020B0503020204020204" pitchFamily="34" charset="-122"/>
                            </a:rPr>
                            <m:t>0</m:t>
                          </m:r>
                        </m:sup>
                      </m:sSubSup>
                      <m:r>
                        <a:rPr lang="en-US" altLang="zh-CN" sz="1200" i="1">
                          <a:solidFill>
                            <a:schemeClr val="tx1"/>
                          </a:solidFill>
                          <a:latin typeface="Cambria Math" panose="02040503050406030204" pitchFamily="18" charset="0"/>
                        </a:rPr>
                        <m:t>⊕</m:t>
                      </m:r>
                      <m:sSubSup>
                        <m:sSubSupPr>
                          <m:ctrlPr>
                            <a:rPr lang="en-US" altLang="zh-CN" sz="1200" i="1" dirty="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i="1" dirty="0">
                              <a:solidFill>
                                <a:schemeClr val="tx1"/>
                              </a:solidFill>
                              <a:latin typeface="Cambria Math" panose="02040503050406030204" pitchFamily="18" charset="0"/>
                            </a:rPr>
                            <m:t>𝑗</m:t>
                          </m:r>
                        </m:sub>
                        <m:sup>
                          <m:r>
                            <a:rPr lang="en-US" altLang="zh-CN" sz="1200" i="1" dirty="0">
                              <a:solidFill>
                                <a:schemeClr val="tx1"/>
                              </a:solidFill>
                              <a:latin typeface="Cambria Math" panose="02040503050406030204" pitchFamily="18" charset="0"/>
                            </a:rPr>
                            <m:t>0</m:t>
                          </m:r>
                        </m:sup>
                      </m:sSubSup>
                      <m:r>
                        <a:rPr lang="en-US" altLang="zh-CN" sz="1200" b="0" i="1" dirty="0" smtClean="0">
                          <a:solidFill>
                            <a:schemeClr val="tx1"/>
                          </a:solidFill>
                          <a:latin typeface="Cambria Math" panose="02040503050406030204" pitchFamily="18" charset="0"/>
                        </a:rPr>
                        <m:t>)</m:t>
                      </m:r>
                      <m:r>
                        <a:rPr lang="en-US" altLang="zh-CN" sz="1200" i="1">
                          <a:solidFill>
                            <a:schemeClr val="tx1"/>
                          </a:solidFill>
                          <a:latin typeface="Cambria Math" panose="02040503050406030204" pitchFamily="18" charset="0"/>
                        </a:rPr>
                        <m:t>⊕</m:t>
                      </m:r>
                      <m:r>
                        <a:rPr lang="en-US" altLang="zh-CN" sz="1200" b="0" i="1" dirty="0" smtClean="0">
                          <a:solidFill>
                            <a:schemeClr val="tx1"/>
                          </a:solidFill>
                          <a:latin typeface="Cambria Math" panose="02040503050406030204" pitchFamily="18" charset="0"/>
                        </a:rPr>
                        <m:t>(</m:t>
                      </m:r>
                      <m:sSubSup>
                        <m:sSubSupPr>
                          <m:ctrlPr>
                            <a:rPr lang="en-US" altLang="zh-CN" sz="1200" i="1" dirty="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i="1" dirty="0">
                              <a:solidFill>
                                <a:schemeClr val="tx1"/>
                              </a:solidFill>
                              <a:latin typeface="Cambria Math" panose="02040503050406030204" pitchFamily="18" charset="0"/>
                            </a:rPr>
                            <m:t>𝑖</m:t>
                          </m:r>
                        </m:sub>
                        <m:sup>
                          <m:r>
                            <a:rPr lang="en-US" altLang="zh-CN" sz="1200" i="1" dirty="0">
                              <a:solidFill>
                                <a:schemeClr val="tx1"/>
                              </a:solidFill>
                              <a:latin typeface="Cambria Math" panose="02040503050406030204" pitchFamily="18" charset="0"/>
                            </a:rPr>
                            <m:t>1</m:t>
                          </m:r>
                        </m:sup>
                      </m:sSubSup>
                      <m:r>
                        <a:rPr lang="en-US" altLang="zh-CN" sz="1200" i="1">
                          <a:solidFill>
                            <a:schemeClr val="tx1"/>
                          </a:solidFill>
                          <a:latin typeface="Cambria Math" panose="02040503050406030204" pitchFamily="18" charset="0"/>
                        </a:rPr>
                        <m:t>⊕</m:t>
                      </m:r>
                      <m:sSubSup>
                        <m:sSubSupPr>
                          <m:ctrlPr>
                            <a:rPr lang="en-US" altLang="zh-CN" sz="1200" i="1">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𝑗</m:t>
                          </m:r>
                        </m:sub>
                        <m:sup>
                          <m:r>
                            <a:rPr lang="en-US" altLang="zh-CN" sz="1200" i="1">
                              <a:solidFill>
                                <a:schemeClr val="tx1"/>
                              </a:solidFill>
                              <a:latin typeface="Cambria Math" panose="02040503050406030204" pitchFamily="18" charset="0"/>
                              <a:ea typeface="微软雅黑" panose="020B0503020204020204" pitchFamily="34" charset="-122"/>
                            </a:rPr>
                            <m:t>1</m:t>
                          </m:r>
                        </m:sup>
                      </m:sSubSup>
                      <m:r>
                        <a:rPr lang="en-US" altLang="zh-CN" sz="1200" b="0" i="1" dirty="0" smtClean="0">
                          <a:solidFill>
                            <a:schemeClr val="tx1"/>
                          </a:solidFill>
                          <a:latin typeface="Cambria Math" panose="02040503050406030204" pitchFamily="18" charset="0"/>
                        </a:rPr>
                        <m:t>)</m:t>
                      </m:r>
                    </m:oMath>
                  </m:oMathPara>
                </a14:m>
                <a:endParaRPr lang="zh-CN" altLang="en-US" sz="12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65" name="文本框 64">
                <a:extLst>
                  <a:ext uri="{FF2B5EF4-FFF2-40B4-BE49-F238E27FC236}">
                    <a16:creationId xmlns:a16="http://schemas.microsoft.com/office/drawing/2014/main" id="{1F661AA3-590B-7131-9296-F69938670E45}"/>
                  </a:ext>
                </a:extLst>
              </p:cNvPr>
              <p:cNvSpPr txBox="1">
                <a:spLocks noRot="1" noChangeAspect="1" noMove="1" noResize="1" noEditPoints="1" noAdjustHandles="1" noChangeArrowheads="1" noChangeShapeType="1" noTextEdit="1"/>
              </p:cNvSpPr>
              <p:nvPr/>
            </p:nvSpPr>
            <p:spPr>
              <a:xfrm>
                <a:off x="948449" y="4235168"/>
                <a:ext cx="3815039" cy="708784"/>
              </a:xfrm>
              <a:prstGeom prst="rect">
                <a:avLst/>
              </a:prstGeom>
              <a:blipFill>
                <a:blip r:embed="rId5"/>
                <a:stretch>
                  <a:fillRect l="-160" b="-1724"/>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28FB33E9-8BC8-3743-1D4F-BB3499CD214C}"/>
              </a:ext>
            </a:extLst>
          </p:cNvPr>
          <p:cNvSpPr txBox="1"/>
          <p:nvPr/>
        </p:nvSpPr>
        <p:spPr>
          <a:xfrm>
            <a:off x="856229" y="5020620"/>
            <a:ext cx="1999739" cy="338554"/>
          </a:xfrm>
          <a:prstGeom prst="rect">
            <a:avLst/>
          </a:prstGeom>
          <a:noFill/>
        </p:spPr>
        <p:txBody>
          <a:bodyPr wrap="square">
            <a:spAutoFit/>
          </a:bodyPr>
          <a:lstStyle/>
          <a:p>
            <a:pPr algn="l"/>
            <a:r>
              <a:rPr lang="zh-CN" altLang="en-US" sz="1600" b="1" dirty="0">
                <a:latin typeface="微软雅黑" panose="020B0503020204020204" pitchFamily="34" charset="-122"/>
                <a:ea typeface="微软雅黑" panose="020B0503020204020204" pitchFamily="34" charset="-122"/>
              </a:rPr>
              <a:t>非门</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0DC37B2-0C4B-B58D-AC57-948F2F8669AA}"/>
                  </a:ext>
                </a:extLst>
              </p:cNvPr>
              <p:cNvSpPr txBox="1"/>
              <p:nvPr/>
            </p:nvSpPr>
            <p:spPr>
              <a:xfrm>
                <a:off x="1877541" y="1854119"/>
                <a:ext cx="1743583" cy="327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FF0000"/>
                              </a:solidFill>
                              <a:latin typeface="Cambria Math" panose="02040503050406030204" pitchFamily="18" charset="0"/>
                              <a:ea typeface="微软雅黑" panose="020B0503020204020204" pitchFamily="34" charset="-122"/>
                            </a:rPr>
                          </m:ctrlPr>
                        </m:sSubPr>
                        <m:e>
                          <m:r>
                            <a:rPr lang="en-US" altLang="zh-CN" sz="1400" b="0" i="1" smtClean="0">
                              <a:solidFill>
                                <a:srgbClr val="FF0000"/>
                              </a:solidFill>
                              <a:latin typeface="Cambria Math" panose="02040503050406030204" pitchFamily="18" charset="0"/>
                              <a:ea typeface="微软雅黑" panose="020B0503020204020204" pitchFamily="34" charset="-122"/>
                            </a:rPr>
                            <m:t>𝑤</m:t>
                          </m:r>
                        </m:e>
                        <m:sub>
                          <m:r>
                            <a:rPr lang="en-US" altLang="zh-CN" sz="1400" b="0" i="1" smtClean="0">
                              <a:solidFill>
                                <a:srgbClr val="FF0000"/>
                              </a:solidFill>
                              <a:latin typeface="Cambria Math" panose="02040503050406030204" pitchFamily="18" charset="0"/>
                              <a:ea typeface="微软雅黑" panose="020B0503020204020204" pitchFamily="34" charset="-122"/>
                            </a:rPr>
                            <m:t>𝑘</m:t>
                          </m:r>
                        </m:sub>
                      </m:sSub>
                      <m:r>
                        <a:rPr lang="en-US" altLang="zh-CN" sz="1400" b="0" i="1" smtClean="0">
                          <a:solidFill>
                            <a:srgbClr val="FF0000"/>
                          </a:solidFill>
                          <a:latin typeface="Cambria Math" panose="02040503050406030204" pitchFamily="18" charset="0"/>
                          <a:ea typeface="微软雅黑" panose="020B0503020204020204" pitchFamily="34" charset="-122"/>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m:rPr>
                              <m:sty m:val="p"/>
                            </m:rPr>
                            <a:rPr lang="en-US" altLang="zh-CN" sz="1400" b="0" i="0" smtClean="0">
                              <a:solidFill>
                                <a:srgbClr val="FF0000"/>
                              </a:solidFill>
                              <a:latin typeface="Cambria Math" panose="02040503050406030204" pitchFamily="18" charset="0"/>
                              <a:ea typeface="微软雅黑" panose="020B0503020204020204" pitchFamily="34" charset="-122"/>
                            </a:rPr>
                            <m:t>w</m:t>
                          </m:r>
                        </m:e>
                        <m:sub>
                          <m:r>
                            <m:rPr>
                              <m:sty m:val="p"/>
                            </m:rPr>
                            <a:rPr lang="en-US" altLang="zh-CN" sz="1400" b="0" i="0" smtClean="0">
                              <a:solidFill>
                                <a:srgbClr val="FF0000"/>
                              </a:solidFill>
                              <a:latin typeface="Cambria Math" panose="02040503050406030204" pitchFamily="18" charset="0"/>
                              <a:ea typeface="微软雅黑" panose="020B0503020204020204" pitchFamily="34" charset="-122"/>
                            </a:rPr>
                            <m:t>i</m:t>
                          </m:r>
                        </m:sub>
                      </m:sSub>
                      <m:r>
                        <a:rPr lang="en-US" altLang="zh-CN" sz="1400" i="1" smtClean="0">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m:rPr>
                              <m:sty m:val="p"/>
                            </m:rPr>
                            <a:rPr lang="en-US" altLang="zh-CN" sz="1400" b="0" i="0" smtClean="0">
                              <a:solidFill>
                                <a:srgbClr val="FF0000"/>
                              </a:solidFill>
                              <a:latin typeface="Cambria Math" panose="02040503050406030204" pitchFamily="18" charset="0"/>
                              <a:ea typeface="微软雅黑" panose="020B0503020204020204" pitchFamily="34" charset="-122"/>
                            </a:rPr>
                            <m:t>w</m:t>
                          </m:r>
                        </m:e>
                        <m:sub>
                          <m:r>
                            <m:rPr>
                              <m:sty m:val="p"/>
                            </m:rPr>
                            <a:rPr lang="en-US" altLang="zh-CN" sz="1400" b="0" i="0" smtClean="0">
                              <a:solidFill>
                                <a:srgbClr val="FF0000"/>
                              </a:solidFill>
                              <a:latin typeface="Cambria Math" panose="02040503050406030204" pitchFamily="18" charset="0"/>
                              <a:ea typeface="微软雅黑" panose="020B0503020204020204" pitchFamily="34" charset="-122"/>
                            </a:rPr>
                            <m:t>j</m:t>
                          </m:r>
                        </m:sub>
                      </m:sSub>
                      <m:r>
                        <a:rPr lang="en-US" altLang="zh-CN" sz="1400" b="0" i="1" smtClean="0">
                          <a:solidFill>
                            <a:srgbClr val="FF0000"/>
                          </a:solidFill>
                          <a:latin typeface="Cambria Math" panose="02040503050406030204" pitchFamily="18" charset="0"/>
                          <a:ea typeface="微软雅黑" panose="020B0503020204020204" pitchFamily="34" charset="-122"/>
                        </a:rPr>
                        <m:t>)</m:t>
                      </m:r>
                    </m:oMath>
                  </m:oMathPara>
                </a14:m>
                <a:endParaRPr lang="zh-CN" altLang="en-US" sz="14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00DC37B2-0C4B-B58D-AC57-948F2F8669AA}"/>
                  </a:ext>
                </a:extLst>
              </p:cNvPr>
              <p:cNvSpPr txBox="1">
                <a:spLocks noRot="1" noChangeAspect="1" noMove="1" noResize="1" noEditPoints="1" noAdjustHandles="1" noChangeArrowheads="1" noChangeShapeType="1" noTextEdit="1"/>
              </p:cNvSpPr>
              <p:nvPr/>
            </p:nvSpPr>
            <p:spPr>
              <a:xfrm>
                <a:off x="1877541" y="1854119"/>
                <a:ext cx="1743583" cy="327718"/>
              </a:xfrm>
              <a:prstGeom prst="rect">
                <a:avLst/>
              </a:prstGeom>
              <a:blipFill>
                <a:blip r:embed="rId6"/>
                <a:stretch>
                  <a:fillRect b="-5556"/>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2EF5659C-EE31-7A5A-8CCB-1B35669DAF0A}"/>
              </a:ext>
            </a:extLst>
          </p:cNvPr>
          <p:cNvSpPr txBox="1"/>
          <p:nvPr/>
        </p:nvSpPr>
        <p:spPr>
          <a:xfrm>
            <a:off x="882604" y="1832691"/>
            <a:ext cx="1086632" cy="338554"/>
          </a:xfrm>
          <a:prstGeom prst="rect">
            <a:avLst/>
          </a:prstGeom>
          <a:noFill/>
        </p:spPr>
        <p:txBody>
          <a:bodyPr wrap="square">
            <a:spAutoFit/>
          </a:bodyPr>
          <a:lstStyle/>
          <a:p>
            <a:pPr algn="l"/>
            <a:r>
              <a:rPr lang="en-US" altLang="zh-CN" sz="1600" b="1" dirty="0">
                <a:latin typeface="微软雅黑" panose="020B0503020204020204" pitchFamily="34" charset="-122"/>
                <a:ea typeface="微软雅黑" panose="020B0503020204020204" pitchFamily="34" charset="-122"/>
              </a:rPr>
              <a:t>XOR</a:t>
            </a:r>
            <a:r>
              <a:rPr lang="zh-CN" altLang="en-US" sz="1600" b="1" dirty="0">
                <a:latin typeface="微软雅黑" panose="020B0503020204020204" pitchFamily="34" charset="-122"/>
                <a:ea typeface="微软雅黑" panose="020B0503020204020204" pitchFamily="34" charset="-122"/>
              </a:rPr>
              <a:t>门 ⊕</a:t>
            </a:r>
            <a:endParaRPr lang="en-US" altLang="zh-CN" sz="1600" b="1"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DD6CCC1B-F9F0-0FAB-AA1A-0B274A3FF3FC}"/>
              </a:ext>
            </a:extLst>
          </p:cNvPr>
          <p:cNvGrpSpPr/>
          <p:nvPr/>
        </p:nvGrpSpPr>
        <p:grpSpPr>
          <a:xfrm>
            <a:off x="1217835" y="2167318"/>
            <a:ext cx="3344312" cy="965736"/>
            <a:chOff x="1217835" y="2167318"/>
            <a:chExt cx="3344312" cy="965736"/>
          </a:xfrm>
        </p:grpSpPr>
        <p:pic>
          <p:nvPicPr>
            <p:cNvPr id="4" name="图片 3">
              <a:extLst>
                <a:ext uri="{FF2B5EF4-FFF2-40B4-BE49-F238E27FC236}">
                  <a16:creationId xmlns:a16="http://schemas.microsoft.com/office/drawing/2014/main" id="{98210CFF-8CBF-3E3E-04EE-15B143C222A2}"/>
                </a:ext>
              </a:extLst>
            </p:cNvPr>
            <p:cNvPicPr>
              <a:picLocks noChangeAspect="1"/>
            </p:cNvPicPr>
            <p:nvPr/>
          </p:nvPicPr>
          <p:blipFill rotWithShape="1">
            <a:blip r:embed="rId7">
              <a:extLst>
                <a:ext uri="{28A0092B-C50C-407E-A947-70E740481C1C}">
                  <a14:useLocalDpi xmlns:a14="http://schemas.microsoft.com/office/drawing/2010/main" val="0"/>
                </a:ext>
              </a:extLst>
            </a:blip>
            <a:srcRect l="20824" t="7832" r="26396"/>
            <a:stretch/>
          </p:blipFill>
          <p:spPr>
            <a:xfrm>
              <a:off x="1652631" y="2167318"/>
              <a:ext cx="2557403" cy="965736"/>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71B8073-29D2-C722-E613-64BC9BBC5479}"/>
                    </a:ext>
                  </a:extLst>
                </p:cNvPr>
                <p:cNvSpPr txBox="1"/>
                <p:nvPr/>
              </p:nvSpPr>
              <p:spPr>
                <a:xfrm>
                  <a:off x="1217835" y="2787708"/>
                  <a:ext cx="2237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0</m:t>
                            </m:r>
                          </m:sub>
                        </m:sSub>
                      </m:oMath>
                    </m:oMathPara>
                  </a14:m>
                  <a:endParaRPr lang="zh-CN" altLang="en-US" sz="1400" dirty="0"/>
                </a:p>
              </p:txBody>
            </p:sp>
          </mc:Choice>
          <mc:Fallback xmlns="">
            <p:sp>
              <p:nvSpPr>
                <p:cNvPr id="14" name="文本框 13">
                  <a:extLst>
                    <a:ext uri="{FF2B5EF4-FFF2-40B4-BE49-F238E27FC236}">
                      <a16:creationId xmlns:a16="http://schemas.microsoft.com/office/drawing/2014/main" id="{B71B8073-29D2-C722-E613-64BC9BBC5479}"/>
                    </a:ext>
                  </a:extLst>
                </p:cNvPr>
                <p:cNvSpPr txBox="1">
                  <a:spLocks noRot="1" noChangeAspect="1" noMove="1" noResize="1" noEditPoints="1" noAdjustHandles="1" noChangeArrowheads="1" noChangeShapeType="1" noTextEdit="1"/>
                </p:cNvSpPr>
                <p:nvPr/>
              </p:nvSpPr>
              <p:spPr>
                <a:xfrm>
                  <a:off x="1217835" y="2787708"/>
                  <a:ext cx="223779" cy="215444"/>
                </a:xfrm>
                <a:prstGeom prst="rect">
                  <a:avLst/>
                </a:prstGeom>
                <a:blipFill>
                  <a:blip r:embed="rId8"/>
                  <a:stretch>
                    <a:fillRect l="-16667" r="-555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2B29952-43A5-BB05-E893-6EB13A48A7F7}"/>
                    </a:ext>
                  </a:extLst>
                </p:cNvPr>
                <p:cNvSpPr txBox="1"/>
                <p:nvPr/>
              </p:nvSpPr>
              <p:spPr>
                <a:xfrm>
                  <a:off x="4342536" y="2772928"/>
                  <a:ext cx="2196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41" name="文本框 40">
                  <a:extLst>
                    <a:ext uri="{FF2B5EF4-FFF2-40B4-BE49-F238E27FC236}">
                      <a16:creationId xmlns:a16="http://schemas.microsoft.com/office/drawing/2014/main" id="{22B29952-43A5-BB05-E893-6EB13A48A7F7}"/>
                    </a:ext>
                  </a:extLst>
                </p:cNvPr>
                <p:cNvSpPr txBox="1">
                  <a:spLocks noRot="1" noChangeAspect="1" noMove="1" noResize="1" noEditPoints="1" noAdjustHandles="1" noChangeArrowheads="1" noChangeShapeType="1" noTextEdit="1"/>
                </p:cNvSpPr>
                <p:nvPr/>
              </p:nvSpPr>
              <p:spPr>
                <a:xfrm>
                  <a:off x="4342536" y="2772928"/>
                  <a:ext cx="219611" cy="215444"/>
                </a:xfrm>
                <a:prstGeom prst="rect">
                  <a:avLst/>
                </a:prstGeom>
                <a:blipFill>
                  <a:blip r:embed="rId9"/>
                  <a:stretch>
                    <a:fillRect l="-16667" r="-2778" b="-14286"/>
                  </a:stretch>
                </a:blipFill>
              </p:spPr>
              <p:txBody>
                <a:bodyPr/>
                <a:lstStyle/>
                <a:p>
                  <a:r>
                    <a:rPr lang="zh-CN" altLang="en-US">
                      <a:noFill/>
                    </a:rPr>
                    <a:t> </a:t>
                  </a:r>
                </a:p>
              </p:txBody>
            </p:sp>
          </mc:Fallback>
        </mc:AlternateContent>
      </p:grpSp>
      <p:pic>
        <p:nvPicPr>
          <p:cNvPr id="18" name="图片 17">
            <a:extLst>
              <a:ext uri="{FF2B5EF4-FFF2-40B4-BE49-F238E27FC236}">
                <a16:creationId xmlns:a16="http://schemas.microsoft.com/office/drawing/2014/main" id="{1467E4D8-4611-02DB-694D-77A834DE56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75345" y="5420729"/>
            <a:ext cx="882695" cy="717587"/>
          </a:xfrm>
          <a:prstGeom prst="rect">
            <a:avLst/>
          </a:prstGeom>
        </p:spPr>
      </p:pic>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3826363-3046-B085-1689-D59E1E8305EE}"/>
                  </a:ext>
                </a:extLst>
              </p:cNvPr>
              <p:cNvSpPr txBox="1"/>
              <p:nvPr/>
            </p:nvSpPr>
            <p:spPr>
              <a:xfrm>
                <a:off x="2522046" y="5914240"/>
                <a:ext cx="5105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7030A0"/>
                              </a:solidFill>
                              <a:latin typeface="Cambria Math" panose="02040503050406030204" pitchFamily="18" charset="0"/>
                              <a:ea typeface="微软雅黑" panose="020B0503020204020204" pitchFamily="34" charset="-122"/>
                            </a:rPr>
                          </m:ctrlPr>
                        </m:sSubPr>
                        <m:e>
                          <m:r>
                            <m:rPr>
                              <m:sty m:val="p"/>
                            </m:rPr>
                            <a:rPr lang="en-US" altLang="zh-CN" sz="1400" b="0" i="0" smtClean="0">
                              <a:solidFill>
                                <a:srgbClr val="7030A0"/>
                              </a:solidFill>
                              <a:latin typeface="Cambria Math" panose="02040503050406030204" pitchFamily="18" charset="0"/>
                              <a:ea typeface="微软雅黑" panose="020B0503020204020204" pitchFamily="34" charset="-122"/>
                            </a:rPr>
                            <m:t>w</m:t>
                          </m:r>
                        </m:e>
                        <m:sub>
                          <m:r>
                            <m:rPr>
                              <m:sty m:val="p"/>
                            </m:rPr>
                            <a:rPr lang="en-US" altLang="zh-CN" sz="1400" b="0" i="0" smtClean="0">
                              <a:solidFill>
                                <a:srgbClr val="7030A0"/>
                              </a:solidFill>
                              <a:latin typeface="Cambria Math" panose="02040503050406030204" pitchFamily="18" charset="0"/>
                              <a:ea typeface="微软雅黑" panose="020B0503020204020204" pitchFamily="34" charset="-122"/>
                            </a:rPr>
                            <m:t>i</m:t>
                          </m:r>
                        </m:sub>
                      </m:sSub>
                    </m:oMath>
                  </m:oMathPara>
                </a14:m>
                <a:endParaRPr lang="zh-CN" altLang="en-US" sz="1400" dirty="0"/>
              </a:p>
            </p:txBody>
          </p:sp>
        </mc:Choice>
        <mc:Fallback xmlns="">
          <p:sp>
            <p:nvSpPr>
              <p:cNvPr id="49" name="文本框 48">
                <a:extLst>
                  <a:ext uri="{FF2B5EF4-FFF2-40B4-BE49-F238E27FC236}">
                    <a16:creationId xmlns:a16="http://schemas.microsoft.com/office/drawing/2014/main" id="{E3826363-3046-B085-1689-D59E1E8305EE}"/>
                  </a:ext>
                </a:extLst>
              </p:cNvPr>
              <p:cNvSpPr txBox="1">
                <a:spLocks noRot="1" noChangeAspect="1" noMove="1" noResize="1" noEditPoints="1" noAdjustHandles="1" noChangeArrowheads="1" noChangeShapeType="1" noTextEdit="1"/>
              </p:cNvSpPr>
              <p:nvPr/>
            </p:nvSpPr>
            <p:spPr>
              <a:xfrm>
                <a:off x="2522046" y="5914240"/>
                <a:ext cx="510544"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4A66D04-CB4E-4C7C-9E4E-374BAED74343}"/>
                  </a:ext>
                </a:extLst>
              </p:cNvPr>
              <p:cNvSpPr txBox="1"/>
              <p:nvPr/>
            </p:nvSpPr>
            <p:spPr>
              <a:xfrm>
                <a:off x="2592198" y="5340867"/>
                <a:ext cx="197534"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400" i="1" smtClean="0">
                              <a:latin typeface="Cambria Math" panose="02040503050406030204" pitchFamily="18" charset="0"/>
                            </a:rPr>
                          </m:ctrlPr>
                        </m:accPr>
                        <m:e>
                          <m:sSub>
                            <m:sSubPr>
                              <m:ctrlPr>
                                <a:rPr lang="en-US" altLang="zh-CN" sz="1400" i="1">
                                  <a:solidFill>
                                    <a:srgbClr val="7030A0"/>
                                  </a:solidFill>
                                  <a:latin typeface="Cambria Math" panose="02040503050406030204" pitchFamily="18" charset="0"/>
                                  <a:ea typeface="微软雅黑" panose="020B0503020204020204" pitchFamily="34" charset="-122"/>
                                </a:rPr>
                              </m:ctrlPr>
                            </m:sSubPr>
                            <m:e>
                              <m:r>
                                <m:rPr>
                                  <m:sty m:val="p"/>
                                </m:rPr>
                                <a:rPr lang="en-US" altLang="zh-CN" sz="1400">
                                  <a:solidFill>
                                    <a:srgbClr val="7030A0"/>
                                  </a:solidFill>
                                  <a:latin typeface="Cambria Math" panose="02040503050406030204" pitchFamily="18" charset="0"/>
                                  <a:ea typeface="微软雅黑" panose="020B0503020204020204" pitchFamily="34" charset="-122"/>
                                </a:rPr>
                                <m:t>w</m:t>
                              </m:r>
                            </m:e>
                            <m:sub>
                              <m:r>
                                <m:rPr>
                                  <m:sty m:val="p"/>
                                </m:rPr>
                                <a:rPr lang="en-US" altLang="zh-CN" sz="1400">
                                  <a:solidFill>
                                    <a:srgbClr val="7030A0"/>
                                  </a:solidFill>
                                  <a:latin typeface="Cambria Math" panose="02040503050406030204" pitchFamily="18" charset="0"/>
                                  <a:ea typeface="微软雅黑" panose="020B0503020204020204" pitchFamily="34" charset="-122"/>
                                </a:rPr>
                                <m:t>i</m:t>
                              </m:r>
                            </m:sub>
                          </m:sSub>
                        </m:e>
                      </m:acc>
                    </m:oMath>
                  </m:oMathPara>
                </a14:m>
                <a:endParaRPr lang="zh-CN" altLang="en-US" sz="1400" dirty="0"/>
              </a:p>
            </p:txBody>
          </p:sp>
        </mc:Choice>
        <mc:Fallback xmlns="">
          <p:sp>
            <p:nvSpPr>
              <p:cNvPr id="29" name="文本框 28">
                <a:extLst>
                  <a:ext uri="{FF2B5EF4-FFF2-40B4-BE49-F238E27FC236}">
                    <a16:creationId xmlns:a16="http://schemas.microsoft.com/office/drawing/2014/main" id="{94A66D04-CB4E-4C7C-9E4E-374BAED74343}"/>
                  </a:ext>
                </a:extLst>
              </p:cNvPr>
              <p:cNvSpPr txBox="1">
                <a:spLocks noRot="1" noChangeAspect="1" noMove="1" noResize="1" noEditPoints="1" noAdjustHandles="1" noChangeArrowheads="1" noChangeShapeType="1" noTextEdit="1"/>
              </p:cNvSpPr>
              <p:nvPr/>
            </p:nvSpPr>
            <p:spPr>
              <a:xfrm>
                <a:off x="2592198" y="5340867"/>
                <a:ext cx="197534" cy="215444"/>
              </a:xfrm>
              <a:prstGeom prst="rect">
                <a:avLst/>
              </a:prstGeom>
              <a:blipFill>
                <a:blip r:embed="rId12"/>
                <a:stretch>
                  <a:fillRect l="-18182" r="-15152"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82C2722-0FCA-DABC-B742-80E1FC73E146}"/>
                  </a:ext>
                </a:extLst>
              </p:cNvPr>
              <p:cNvSpPr txBox="1"/>
              <p:nvPr/>
            </p:nvSpPr>
            <p:spPr>
              <a:xfrm>
                <a:off x="966470" y="6189863"/>
                <a:ext cx="2733675" cy="498021"/>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计算：</a:t>
                </a:r>
                <a:endParaRPr lang="en-US" altLang="zh-CN" sz="12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acc>
                        <m:accPr>
                          <m:chr m:val="̅"/>
                          <m:ctrlPr>
                            <a:rPr lang="zh-CN" altLang="en-US" sz="1200" i="1">
                              <a:latin typeface="Cambria Math" panose="02040503050406030204" pitchFamily="18" charset="0"/>
                              <a:ea typeface="微软雅黑" panose="020B0503020204020204" pitchFamily="34" charset="-122"/>
                            </a:rPr>
                          </m:ctrlPr>
                        </m:accPr>
                        <m:e>
                          <m:sSub>
                            <m:sSubPr>
                              <m:ctrlPr>
                                <a:rPr lang="en-US" altLang="zh-CN" sz="1200" i="1">
                                  <a:latin typeface="Cambria Math" panose="02040503050406030204" pitchFamily="18" charset="0"/>
                                  <a:ea typeface="微软雅黑" panose="020B0503020204020204" pitchFamily="34" charset="-122"/>
                                </a:rPr>
                              </m:ctrlPr>
                            </m:sSubPr>
                            <m:e>
                              <m:r>
                                <m:rPr>
                                  <m:sty m:val="p"/>
                                </m:rPr>
                                <a:rPr lang="en-US" altLang="zh-CN" sz="1200">
                                  <a:latin typeface="Cambria Math" panose="02040503050406030204" pitchFamily="18" charset="0"/>
                                  <a:ea typeface="微软雅黑" panose="020B0503020204020204" pitchFamily="34" charset="-122"/>
                                </a:rPr>
                                <m:t>w</m:t>
                              </m:r>
                            </m:e>
                            <m:sub>
                              <m:r>
                                <m:rPr>
                                  <m:sty m:val="p"/>
                                </m:rPr>
                                <a:rPr lang="en-US" altLang="zh-CN" sz="1200">
                                  <a:latin typeface="Cambria Math" panose="02040503050406030204" pitchFamily="18" charset="0"/>
                                  <a:ea typeface="微软雅黑" panose="020B0503020204020204" pitchFamily="34" charset="-122"/>
                                </a:rPr>
                                <m:t>i</m:t>
                              </m:r>
                            </m:sub>
                          </m:sSub>
                        </m:e>
                      </m:acc>
                      <m:r>
                        <a:rPr lang="en-US" altLang="zh-CN" sz="1200" i="1">
                          <a:latin typeface="Cambria Math" panose="02040503050406030204" pitchFamily="18" charset="0"/>
                          <a:ea typeface="微软雅黑" panose="020B0503020204020204" pitchFamily="34" charset="-122"/>
                        </a:rPr>
                        <m:t>=</m:t>
                      </m:r>
                      <m:acc>
                        <m:accPr>
                          <m:chr m:val="̅"/>
                          <m:ctrlPr>
                            <a:rPr lang="en-US" altLang="zh-CN" sz="1200" i="1" smtClean="0">
                              <a:latin typeface="Cambria Math" panose="02040503050406030204" pitchFamily="18" charset="0"/>
                              <a:ea typeface="微软雅黑" panose="020B0503020204020204" pitchFamily="34" charset="-122"/>
                            </a:rPr>
                          </m:ctrlPr>
                        </m:accPr>
                        <m:e>
                          <m:sSubSup>
                            <m:sSubSupPr>
                              <m:ctrlPr>
                                <a:rPr lang="en-US" altLang="zh-CN" sz="1200" i="1">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i="1">
                                  <a:latin typeface="Cambria Math" panose="02040503050406030204" pitchFamily="18" charset="0"/>
                                  <a:ea typeface="微软雅黑" panose="020B0503020204020204" pitchFamily="34" charset="-122"/>
                                </a:rPr>
                                <m:t>𝑖</m:t>
                              </m:r>
                            </m:sub>
                            <m:sup>
                              <m:r>
                                <a:rPr lang="en-US" altLang="zh-CN" sz="1200" i="1">
                                  <a:latin typeface="Cambria Math" panose="02040503050406030204" pitchFamily="18" charset="0"/>
                                  <a:ea typeface="微软雅黑" panose="020B0503020204020204" pitchFamily="34" charset="-122"/>
                                </a:rPr>
                                <m:t>0</m:t>
                              </m:r>
                            </m:sup>
                          </m:sSubSup>
                          <m:r>
                            <a:rPr lang="en-US" altLang="zh-CN" sz="1200" i="1">
                              <a:latin typeface="Cambria Math" panose="02040503050406030204" pitchFamily="18" charset="0"/>
                            </a:rPr>
                            <m:t>⊕</m:t>
                          </m:r>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i="1" dirty="0">
                                  <a:latin typeface="Cambria Math" panose="02040503050406030204" pitchFamily="18" charset="0"/>
                                </a:rPr>
                                <m:t>𝑖</m:t>
                              </m:r>
                            </m:sub>
                            <m:sup>
                              <m:r>
                                <a:rPr lang="en-US" altLang="zh-CN" sz="1200" i="1" dirty="0">
                                  <a:latin typeface="Cambria Math" panose="02040503050406030204" pitchFamily="18" charset="0"/>
                                </a:rPr>
                                <m:t>1</m:t>
                              </m:r>
                            </m:sup>
                          </m:sSubSup>
                        </m:e>
                      </m:acc>
                      <m:r>
                        <a:rPr lang="en-US" altLang="zh-CN" sz="1200" i="1" smtClean="0">
                          <a:latin typeface="Cambria Math" panose="02040503050406030204" pitchFamily="18" charset="0"/>
                          <a:ea typeface="微软雅黑" panose="020B0503020204020204" pitchFamily="34" charset="-122"/>
                        </a:rPr>
                        <m:t>=</m:t>
                      </m:r>
                      <m:acc>
                        <m:accPr>
                          <m:chr m:val="̅"/>
                          <m:ctrlPr>
                            <a:rPr lang="en-US" altLang="zh-CN" sz="1200" i="1" smtClean="0">
                              <a:latin typeface="Cambria Math" panose="02040503050406030204" pitchFamily="18" charset="0"/>
                              <a:ea typeface="微软雅黑" panose="020B0503020204020204" pitchFamily="34" charset="-122"/>
                            </a:rPr>
                          </m:ctrlPr>
                        </m:accPr>
                        <m:e>
                          <m:sSubSup>
                            <m:sSubSupPr>
                              <m:ctrlPr>
                                <a:rPr lang="en-US" altLang="zh-CN" sz="1200" i="1">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i="1">
                                  <a:latin typeface="Cambria Math" panose="02040503050406030204" pitchFamily="18" charset="0"/>
                                  <a:ea typeface="微软雅黑" panose="020B0503020204020204" pitchFamily="34" charset="-122"/>
                                </a:rPr>
                                <m:t>𝑖</m:t>
                              </m:r>
                            </m:sub>
                            <m:sup>
                              <m:r>
                                <a:rPr lang="en-US" altLang="zh-CN" sz="1200" i="1">
                                  <a:latin typeface="Cambria Math" panose="02040503050406030204" pitchFamily="18" charset="0"/>
                                  <a:ea typeface="微软雅黑" panose="020B0503020204020204" pitchFamily="34" charset="-122"/>
                                </a:rPr>
                                <m:t>0</m:t>
                              </m:r>
                            </m:sup>
                          </m:sSubSup>
                        </m:e>
                      </m:acc>
                      <m:r>
                        <a:rPr lang="en-US" altLang="zh-CN" sz="1200" b="0" i="1" smtClean="0">
                          <a:latin typeface="Cambria Math" panose="02040503050406030204" pitchFamily="18" charset="0"/>
                          <a:ea typeface="微软雅黑" panose="020B0503020204020204" pitchFamily="34" charset="-122"/>
                        </a:rPr>
                        <m:t>+</m:t>
                      </m:r>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i="1" dirty="0">
                              <a:latin typeface="Cambria Math" panose="02040503050406030204" pitchFamily="18" charset="0"/>
                            </a:rPr>
                            <m:t>𝑖</m:t>
                          </m:r>
                        </m:sub>
                        <m:sup>
                          <m:r>
                            <a:rPr lang="en-US" altLang="zh-CN" sz="1200" i="1" dirty="0">
                              <a:latin typeface="Cambria Math" panose="02040503050406030204" pitchFamily="18" charset="0"/>
                            </a:rPr>
                            <m:t>1</m:t>
                          </m:r>
                        </m:sup>
                      </m:sSubSup>
                    </m:oMath>
                  </m:oMathPara>
                </a14:m>
                <a:endParaRPr lang="zh-CN" altLang="en-US" sz="1200" dirty="0">
                  <a:latin typeface="微软雅黑" panose="020B0503020204020204" pitchFamily="34" charset="-122"/>
                  <a:ea typeface="微软雅黑" panose="020B0503020204020204" pitchFamily="34" charset="-122"/>
                </a:endParaRPr>
              </a:p>
            </p:txBody>
          </p:sp>
        </mc:Choice>
        <mc:Fallback xmlns="">
          <p:sp>
            <p:nvSpPr>
              <p:cNvPr id="53" name="文本框 52">
                <a:extLst>
                  <a:ext uri="{FF2B5EF4-FFF2-40B4-BE49-F238E27FC236}">
                    <a16:creationId xmlns:a16="http://schemas.microsoft.com/office/drawing/2014/main" id="{C82C2722-0FCA-DABC-B742-80E1FC73E146}"/>
                  </a:ext>
                </a:extLst>
              </p:cNvPr>
              <p:cNvSpPr txBox="1">
                <a:spLocks noRot="1" noChangeAspect="1" noMove="1" noResize="1" noEditPoints="1" noAdjustHandles="1" noChangeArrowheads="1" noChangeShapeType="1" noTextEdit="1"/>
              </p:cNvSpPr>
              <p:nvPr/>
            </p:nvSpPr>
            <p:spPr>
              <a:xfrm>
                <a:off x="966470" y="6189863"/>
                <a:ext cx="2733675" cy="498021"/>
              </a:xfrm>
              <a:prstGeom prst="rect">
                <a:avLst/>
              </a:prstGeom>
              <a:blipFill>
                <a:blip r:embed="rId13"/>
                <a:stretch>
                  <a:fillRect l="-22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04BF9F6-0EA7-199F-A98A-B98F0CE3E8D4}"/>
              </a:ext>
            </a:extLst>
          </p:cNvPr>
          <p:cNvSpPr txBox="1"/>
          <p:nvPr/>
        </p:nvSpPr>
        <p:spPr>
          <a:xfrm>
            <a:off x="6287466" y="1206410"/>
            <a:ext cx="1514846" cy="369332"/>
          </a:xfrm>
          <a:prstGeom prst="rect">
            <a:avLst/>
          </a:prstGeom>
          <a:noFill/>
        </p:spPr>
        <p:txBody>
          <a:bodyPr wrap="square">
            <a:spAutoFit/>
          </a:bodyPr>
          <a:lstStyle/>
          <a:p>
            <a:pPr algn="l"/>
            <a:r>
              <a:rPr lang="en-US" altLang="zh-CN" sz="1600" b="1" dirty="0">
                <a:latin typeface="微软雅黑" panose="020B0503020204020204" pitchFamily="34" charset="-122"/>
                <a:ea typeface="微软雅黑" panose="020B0503020204020204" pitchFamily="34" charset="-122"/>
              </a:rPr>
              <a:t>AND</a:t>
            </a:r>
            <a:r>
              <a:rPr lang="zh-CN" altLang="en-US" sz="1600" b="1" dirty="0">
                <a:latin typeface="微软雅黑" panose="020B0503020204020204" pitchFamily="34" charset="-122"/>
                <a:ea typeface="微软雅黑" panose="020B0503020204020204" pitchFamily="34" charset="-122"/>
              </a:rPr>
              <a:t>门 </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68785327-AA71-4AF3-F7D2-F64887E2453D}"/>
              </a:ext>
            </a:extLst>
          </p:cNvPr>
          <p:cNvGrpSpPr/>
          <p:nvPr/>
        </p:nvGrpSpPr>
        <p:grpSpPr>
          <a:xfrm>
            <a:off x="7467720" y="1598387"/>
            <a:ext cx="2594116" cy="908097"/>
            <a:chOff x="7452644" y="1391076"/>
            <a:chExt cx="2594116" cy="908097"/>
          </a:xfrm>
        </p:grpSpPr>
        <p:pic>
          <p:nvPicPr>
            <p:cNvPr id="35" name="图片 34">
              <a:extLst>
                <a:ext uri="{FF2B5EF4-FFF2-40B4-BE49-F238E27FC236}">
                  <a16:creationId xmlns:a16="http://schemas.microsoft.com/office/drawing/2014/main" id="{1D828BF8-09DF-AE53-66A3-F86B2321FD47}"/>
                </a:ext>
              </a:extLst>
            </p:cNvPr>
            <p:cNvPicPr>
              <a:picLocks noChangeAspect="1"/>
            </p:cNvPicPr>
            <p:nvPr/>
          </p:nvPicPr>
          <p:blipFill rotWithShape="1">
            <a:blip r:embed="rId14">
              <a:extLst>
                <a:ext uri="{28A0092B-C50C-407E-A947-70E740481C1C}">
                  <a14:useLocalDpi xmlns:a14="http://schemas.microsoft.com/office/drawing/2010/main" val="0"/>
                </a:ext>
              </a:extLst>
            </a:blip>
            <a:srcRect l="17021" r="14139"/>
            <a:stretch/>
          </p:blipFill>
          <p:spPr>
            <a:xfrm>
              <a:off x="7625527" y="1391076"/>
              <a:ext cx="2382474" cy="908097"/>
            </a:xfrm>
            <a:prstGeom prst="rect">
              <a:avLst/>
            </a:prstGeom>
          </p:spPr>
        </p:pic>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61FA5D0-99A1-8F96-F40E-18A53DC2B1FC}"/>
                    </a:ext>
                  </a:extLst>
                </p:cNvPr>
                <p:cNvSpPr txBox="1"/>
                <p:nvPr/>
              </p:nvSpPr>
              <p:spPr>
                <a:xfrm>
                  <a:off x="9827149" y="2001968"/>
                  <a:ext cx="2196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57" name="文本框 56">
                  <a:extLst>
                    <a:ext uri="{FF2B5EF4-FFF2-40B4-BE49-F238E27FC236}">
                      <a16:creationId xmlns:a16="http://schemas.microsoft.com/office/drawing/2014/main" id="{761FA5D0-99A1-8F96-F40E-18A53DC2B1FC}"/>
                    </a:ext>
                  </a:extLst>
                </p:cNvPr>
                <p:cNvSpPr txBox="1">
                  <a:spLocks noRot="1" noChangeAspect="1" noMove="1" noResize="1" noEditPoints="1" noAdjustHandles="1" noChangeArrowheads="1" noChangeShapeType="1" noTextEdit="1"/>
                </p:cNvSpPr>
                <p:nvPr/>
              </p:nvSpPr>
              <p:spPr>
                <a:xfrm>
                  <a:off x="9827149" y="2001968"/>
                  <a:ext cx="219611" cy="215444"/>
                </a:xfrm>
                <a:prstGeom prst="rect">
                  <a:avLst/>
                </a:prstGeom>
                <a:blipFill>
                  <a:blip r:embed="rId9"/>
                  <a:stretch>
                    <a:fillRect l="-16667" r="-2778" b="-11111"/>
                  </a:stretch>
                </a:blipFill>
              </p:spPr>
              <p:txBody>
                <a:bodyPr/>
                <a:lstStyle/>
                <a:p>
                  <a:r>
                    <a:rPr lang="zh-CN" altLang="en-US">
                      <a:noFill/>
                    </a:rPr>
                    <a:t> </a:t>
                  </a:r>
                </a:p>
              </p:txBody>
            </p:sp>
          </mc:Fallback>
        </mc:AlternateContent>
        <p:pic>
          <p:nvPicPr>
            <p:cNvPr id="39" name="图片 38">
              <a:extLst>
                <a:ext uri="{FF2B5EF4-FFF2-40B4-BE49-F238E27FC236}">
                  <a16:creationId xmlns:a16="http://schemas.microsoft.com/office/drawing/2014/main" id="{B6C4FBF8-4850-AB13-8F8F-07C62EA8831C}"/>
                </a:ext>
              </a:extLst>
            </p:cNvPr>
            <p:cNvPicPr>
              <a:picLocks noChangeAspect="1"/>
            </p:cNvPicPr>
            <p:nvPr/>
          </p:nvPicPr>
          <p:blipFill>
            <a:blip r:embed="rId15"/>
            <a:stretch>
              <a:fillRect/>
            </a:stretch>
          </p:blipFill>
          <p:spPr>
            <a:xfrm>
              <a:off x="7452644" y="2017978"/>
              <a:ext cx="268247" cy="243861"/>
            </a:xfrm>
            <a:prstGeom prst="rect">
              <a:avLst/>
            </a:prstGeom>
          </p:spPr>
        </p:pic>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683FF106-0DD1-FB11-0F7D-0F3CCEB4FF7B}"/>
                  </a:ext>
                </a:extLst>
              </p:cNvPr>
              <p:cNvSpPr txBox="1"/>
              <p:nvPr/>
            </p:nvSpPr>
            <p:spPr>
              <a:xfrm>
                <a:off x="7279280" y="1343472"/>
                <a:ext cx="3672281" cy="3483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FF0000"/>
                              </a:solidFill>
                              <a:latin typeface="Cambria Math" panose="02040503050406030204" pitchFamily="18" charset="0"/>
                              <a:ea typeface="微软雅黑" panose="020B0503020204020204" pitchFamily="34" charset="-122"/>
                            </a:rPr>
                          </m:ctrlPr>
                        </m:sSubPr>
                        <m:e>
                          <m:r>
                            <a:rPr lang="en-US" altLang="zh-CN" sz="1400" b="0" i="1" smtClean="0">
                              <a:solidFill>
                                <a:srgbClr val="FF0000"/>
                              </a:solidFill>
                              <a:latin typeface="Cambria Math" panose="02040503050406030204" pitchFamily="18" charset="0"/>
                              <a:ea typeface="微软雅黑" panose="020B0503020204020204" pitchFamily="34" charset="-122"/>
                            </a:rPr>
                            <m:t>𝑤</m:t>
                          </m:r>
                        </m:e>
                        <m:sub>
                          <m:r>
                            <a:rPr lang="en-US" altLang="zh-CN" sz="1400" b="0" i="1" smtClean="0">
                              <a:solidFill>
                                <a:srgbClr val="FF0000"/>
                              </a:solidFill>
                              <a:latin typeface="Cambria Math" panose="02040503050406030204" pitchFamily="18" charset="0"/>
                              <a:ea typeface="微软雅黑" panose="020B0503020204020204" pitchFamily="34" charset="-122"/>
                            </a:rPr>
                            <m:t>𝑘</m:t>
                          </m:r>
                        </m:sub>
                      </m:sSub>
                      <m:r>
                        <a:rPr lang="en-US" altLang="zh-CN" sz="1400" b="0" i="1" smtClean="0">
                          <a:solidFill>
                            <a:srgbClr val="FF0000"/>
                          </a:solidFill>
                          <a:latin typeface="Cambria Math" panose="02040503050406030204" pitchFamily="18" charset="0"/>
                          <a:ea typeface="微软雅黑" panose="020B0503020204020204" pitchFamily="34" charset="-122"/>
                        </a:rPr>
                        <m:t>=</m:t>
                      </m:r>
                      <m:d>
                        <m:dPr>
                          <m:ctrlPr>
                            <a:rPr lang="en-US" altLang="zh-CN" sz="1400" b="0" i="1" smtClean="0">
                              <a:solidFill>
                                <a:srgbClr val="FF0000"/>
                              </a:solidFill>
                              <a:latin typeface="Cambria Math" panose="02040503050406030204" pitchFamily="18" charset="0"/>
                              <a:ea typeface="微软雅黑" panose="020B0503020204020204" pitchFamily="34" charset="-122"/>
                            </a:rPr>
                          </m:ctrlPr>
                        </m:dPr>
                        <m:e>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m:rPr>
                                  <m:sty m:val="p"/>
                                </m:rPr>
                                <a:rPr lang="en-US" altLang="zh-CN" sz="1400" b="0" i="0" smtClean="0">
                                  <a:solidFill>
                                    <a:srgbClr val="FF0000"/>
                                  </a:solidFill>
                                  <a:latin typeface="Cambria Math" panose="02040503050406030204" pitchFamily="18" charset="0"/>
                                  <a:ea typeface="微软雅黑" panose="020B0503020204020204" pitchFamily="34" charset="-122"/>
                                </a:rPr>
                                <m:t>w</m:t>
                              </m:r>
                            </m:e>
                            <m:sub>
                              <m:r>
                                <m:rPr>
                                  <m:sty m:val="p"/>
                                </m:rPr>
                                <a:rPr lang="en-US" altLang="zh-CN" sz="1400" b="0" i="0" smtClean="0">
                                  <a:solidFill>
                                    <a:srgbClr val="FF0000"/>
                                  </a:solidFill>
                                  <a:latin typeface="Cambria Math" panose="02040503050406030204" pitchFamily="18" charset="0"/>
                                  <a:ea typeface="微软雅黑" panose="020B0503020204020204" pitchFamily="34" charset="-122"/>
                                </a:rPr>
                                <m:t>i</m:t>
                              </m:r>
                            </m:sub>
                          </m:sSub>
                          <m:r>
                            <a:rPr lang="en-US" altLang="zh-CN" sz="1400" i="1" smtClean="0">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m:rPr>
                                  <m:sty m:val="p"/>
                                </m:rPr>
                                <a:rPr lang="en-US" altLang="zh-CN" sz="1400" b="0" i="0" smtClean="0">
                                  <a:solidFill>
                                    <a:srgbClr val="FF0000"/>
                                  </a:solidFill>
                                  <a:latin typeface="Cambria Math" panose="02040503050406030204" pitchFamily="18" charset="0"/>
                                  <a:ea typeface="微软雅黑" panose="020B0503020204020204" pitchFamily="34" charset="-122"/>
                                </a:rPr>
                                <m:t>w</m:t>
                              </m:r>
                            </m:e>
                            <m:sub>
                              <m:r>
                                <m:rPr>
                                  <m:sty m:val="p"/>
                                </m:rPr>
                                <a:rPr lang="en-US" altLang="zh-CN" sz="1400" b="0" i="0" smtClean="0">
                                  <a:solidFill>
                                    <a:srgbClr val="FF0000"/>
                                  </a:solidFill>
                                  <a:latin typeface="Cambria Math" panose="02040503050406030204" pitchFamily="18" charset="0"/>
                                  <a:ea typeface="微软雅黑" panose="020B0503020204020204" pitchFamily="34" charset="-122"/>
                                </a:rPr>
                                <m:t>j</m:t>
                              </m:r>
                            </m:sub>
                          </m:sSub>
                        </m:e>
                      </m:d>
                      <m:r>
                        <a:rPr lang="en-US" altLang="zh-CN" sz="1400">
                          <a:solidFill>
                            <a:srgbClr val="FF0000"/>
                          </a:solidFill>
                          <a:latin typeface="Cambria Math" panose="02040503050406030204" pitchFamily="18" charset="0"/>
                          <a:ea typeface="微软雅黑" panose="020B0503020204020204" pitchFamily="34" charset="-122"/>
                        </a:rPr>
                        <m:t>=</m:t>
                      </m:r>
                      <m:r>
                        <a:rPr lang="en-US" altLang="zh-CN" sz="1400" i="1">
                          <a:solidFill>
                            <a:srgbClr val="FF0000"/>
                          </a:solidFill>
                          <a:latin typeface="Cambria Math" panose="02040503050406030204" pitchFamily="18" charset="0"/>
                          <a:ea typeface="微软雅黑" panose="020B0503020204020204" pitchFamily="34" charset="-122"/>
                        </a:rPr>
                        <m:t>(</m:t>
                      </m:r>
                      <m:sSubSup>
                        <m:sSubSupPr>
                          <m:ctrlPr>
                            <a:rPr lang="en-US" altLang="zh-CN" sz="1400" i="1">
                              <a:solidFill>
                                <a:srgbClr val="FF0000"/>
                              </a:solidFill>
                              <a:latin typeface="Cambria Math" panose="02040503050406030204" pitchFamily="18" charset="0"/>
                              <a:ea typeface="微软雅黑" panose="020B0503020204020204" pitchFamily="34" charset="-122"/>
                            </a:rPr>
                          </m:ctrlPr>
                        </m:sSubSupPr>
                        <m:e>
                          <m:r>
                            <a:rPr lang="en-US" altLang="zh-CN" sz="1400" i="1">
                              <a:solidFill>
                                <a:srgbClr val="FF0000"/>
                              </a:solidFill>
                              <a:latin typeface="Cambria Math" panose="02040503050406030204" pitchFamily="18" charset="0"/>
                              <a:ea typeface="微软雅黑" panose="020B0503020204020204" pitchFamily="34" charset="-122"/>
                            </a:rPr>
                            <m:t>𝑠</m:t>
                          </m:r>
                        </m:e>
                        <m:sub>
                          <m:r>
                            <a:rPr lang="en-US" altLang="zh-CN" sz="1400" i="1">
                              <a:solidFill>
                                <a:srgbClr val="FF0000"/>
                              </a:solidFill>
                              <a:latin typeface="Cambria Math" panose="02040503050406030204" pitchFamily="18" charset="0"/>
                              <a:ea typeface="微软雅黑" panose="020B0503020204020204" pitchFamily="34" charset="-122"/>
                            </a:rPr>
                            <m:t>𝑖</m:t>
                          </m:r>
                        </m:sub>
                        <m:sup>
                          <m:r>
                            <a:rPr lang="en-US" altLang="zh-CN" sz="1400" i="1">
                              <a:solidFill>
                                <a:srgbClr val="FF0000"/>
                              </a:solidFill>
                              <a:latin typeface="Cambria Math" panose="02040503050406030204" pitchFamily="18" charset="0"/>
                              <a:ea typeface="微软雅黑" panose="020B0503020204020204" pitchFamily="34" charset="-122"/>
                            </a:rPr>
                            <m:t>0</m:t>
                          </m:r>
                        </m:sup>
                      </m:sSubSup>
                      <m:r>
                        <a:rPr lang="en-US" altLang="zh-CN" sz="1400" i="1">
                          <a:solidFill>
                            <a:srgbClr val="FF0000"/>
                          </a:solidFill>
                          <a:latin typeface="Cambria Math" panose="02040503050406030204" pitchFamily="18" charset="0"/>
                        </a:rPr>
                        <m:t>⊕</m:t>
                      </m:r>
                      <m:sSubSup>
                        <m:sSubSupPr>
                          <m:ctrlPr>
                            <a:rPr lang="en-US" altLang="zh-CN" sz="1400" i="1" dirty="0">
                              <a:solidFill>
                                <a:srgbClr val="FF0000"/>
                              </a:solidFill>
                              <a:latin typeface="Cambria Math" panose="02040503050406030204" pitchFamily="18" charset="0"/>
                            </a:rPr>
                          </m:ctrlPr>
                        </m:sSubSupPr>
                        <m:e>
                          <m:r>
                            <a:rPr lang="en-US" altLang="zh-CN" sz="1400" i="1" dirty="0">
                              <a:solidFill>
                                <a:srgbClr val="FF0000"/>
                              </a:solidFill>
                              <a:latin typeface="Cambria Math" panose="02040503050406030204" pitchFamily="18" charset="0"/>
                            </a:rPr>
                            <m:t>𝑠</m:t>
                          </m:r>
                        </m:e>
                        <m:sub>
                          <m:r>
                            <a:rPr lang="en-US" altLang="zh-CN" sz="1400" b="0" i="1" dirty="0" smtClean="0">
                              <a:solidFill>
                                <a:srgbClr val="FF0000"/>
                              </a:solidFill>
                              <a:latin typeface="Cambria Math" panose="02040503050406030204" pitchFamily="18" charset="0"/>
                            </a:rPr>
                            <m:t>𝑖</m:t>
                          </m:r>
                        </m:sub>
                        <m:sup>
                          <m:r>
                            <a:rPr lang="en-US" altLang="zh-CN" sz="1400" b="0" i="1" dirty="0" smtClean="0">
                              <a:solidFill>
                                <a:srgbClr val="FF0000"/>
                              </a:solidFill>
                              <a:latin typeface="Cambria Math" panose="02040503050406030204" pitchFamily="18" charset="0"/>
                            </a:rPr>
                            <m:t>1</m:t>
                          </m:r>
                        </m:sup>
                      </m:sSubSup>
                      <m:r>
                        <a:rPr lang="en-US" altLang="zh-CN" sz="1400" i="1" dirty="0">
                          <a:solidFill>
                            <a:srgbClr val="FF0000"/>
                          </a:solidFill>
                          <a:latin typeface="Cambria Math" panose="02040503050406030204" pitchFamily="18" charset="0"/>
                        </a:rPr>
                        <m:t>)</m:t>
                      </m:r>
                      <m:r>
                        <a:rPr lang="en-US" altLang="zh-CN" sz="1400" i="1" smtClean="0">
                          <a:solidFill>
                            <a:srgbClr val="FF0000"/>
                          </a:solidFill>
                          <a:latin typeface="Cambria Math" panose="02040503050406030204" pitchFamily="18" charset="0"/>
                        </a:rPr>
                        <m:t>⊗</m:t>
                      </m:r>
                      <m:r>
                        <a:rPr lang="en-US" altLang="zh-CN" sz="1400" i="1" dirty="0">
                          <a:solidFill>
                            <a:srgbClr val="FF0000"/>
                          </a:solidFill>
                          <a:latin typeface="Cambria Math" panose="02040503050406030204" pitchFamily="18" charset="0"/>
                        </a:rPr>
                        <m:t>(</m:t>
                      </m:r>
                      <m:sSubSup>
                        <m:sSubSupPr>
                          <m:ctrlPr>
                            <a:rPr lang="en-US" altLang="zh-CN" sz="1400" i="1" dirty="0">
                              <a:solidFill>
                                <a:srgbClr val="FF0000"/>
                              </a:solidFill>
                              <a:latin typeface="Cambria Math" panose="02040503050406030204" pitchFamily="18" charset="0"/>
                            </a:rPr>
                          </m:ctrlPr>
                        </m:sSubSupPr>
                        <m:e>
                          <m:r>
                            <a:rPr lang="en-US" altLang="zh-CN" sz="1400" i="1" dirty="0">
                              <a:solidFill>
                                <a:srgbClr val="FF0000"/>
                              </a:solidFill>
                              <a:latin typeface="Cambria Math" panose="02040503050406030204" pitchFamily="18" charset="0"/>
                            </a:rPr>
                            <m:t>𝑠</m:t>
                          </m:r>
                        </m:e>
                        <m:sub>
                          <m:r>
                            <a:rPr lang="en-US" altLang="zh-CN" sz="1400" b="0" i="1" dirty="0" smtClean="0">
                              <a:solidFill>
                                <a:srgbClr val="FF0000"/>
                              </a:solidFill>
                              <a:latin typeface="Cambria Math" panose="02040503050406030204" pitchFamily="18" charset="0"/>
                            </a:rPr>
                            <m:t>𝑗</m:t>
                          </m:r>
                        </m:sub>
                        <m:sup>
                          <m:r>
                            <a:rPr lang="en-US" altLang="zh-CN" sz="1400" b="0" i="1" dirty="0" smtClean="0">
                              <a:solidFill>
                                <a:srgbClr val="FF0000"/>
                              </a:solidFill>
                              <a:latin typeface="Cambria Math" panose="02040503050406030204" pitchFamily="18" charset="0"/>
                            </a:rPr>
                            <m:t>0</m:t>
                          </m:r>
                        </m:sup>
                      </m:sSubSup>
                      <m:r>
                        <a:rPr lang="en-US" altLang="zh-CN" sz="1400" i="1">
                          <a:solidFill>
                            <a:srgbClr val="FF0000"/>
                          </a:solidFill>
                          <a:latin typeface="Cambria Math" panose="02040503050406030204" pitchFamily="18" charset="0"/>
                        </a:rPr>
                        <m:t>⊕</m:t>
                      </m:r>
                      <m:sSubSup>
                        <m:sSubSupPr>
                          <m:ctrlPr>
                            <a:rPr lang="en-US" altLang="zh-CN" sz="1400" i="1">
                              <a:solidFill>
                                <a:srgbClr val="FF0000"/>
                              </a:solidFill>
                              <a:latin typeface="Cambria Math" panose="02040503050406030204" pitchFamily="18" charset="0"/>
                              <a:ea typeface="微软雅黑" panose="020B0503020204020204" pitchFamily="34" charset="-122"/>
                            </a:rPr>
                          </m:ctrlPr>
                        </m:sSubSupPr>
                        <m:e>
                          <m:r>
                            <a:rPr lang="en-US" altLang="zh-CN" sz="1400" i="1">
                              <a:solidFill>
                                <a:srgbClr val="FF0000"/>
                              </a:solidFill>
                              <a:latin typeface="Cambria Math" panose="02040503050406030204" pitchFamily="18" charset="0"/>
                              <a:ea typeface="微软雅黑" panose="020B0503020204020204" pitchFamily="34" charset="-122"/>
                            </a:rPr>
                            <m:t>𝑠</m:t>
                          </m:r>
                        </m:e>
                        <m:sub>
                          <m:r>
                            <a:rPr lang="en-US" altLang="zh-CN" sz="1400" i="1">
                              <a:solidFill>
                                <a:srgbClr val="FF0000"/>
                              </a:solidFill>
                              <a:latin typeface="Cambria Math" panose="02040503050406030204" pitchFamily="18" charset="0"/>
                              <a:ea typeface="微软雅黑" panose="020B0503020204020204" pitchFamily="34" charset="-122"/>
                            </a:rPr>
                            <m:t>𝑗</m:t>
                          </m:r>
                        </m:sub>
                        <m:sup>
                          <m:r>
                            <a:rPr lang="en-US" altLang="zh-CN" sz="1400" i="1">
                              <a:solidFill>
                                <a:srgbClr val="FF0000"/>
                              </a:solidFill>
                              <a:latin typeface="Cambria Math" panose="02040503050406030204" pitchFamily="18" charset="0"/>
                              <a:ea typeface="微软雅黑" panose="020B0503020204020204" pitchFamily="34" charset="-122"/>
                            </a:rPr>
                            <m:t>1</m:t>
                          </m:r>
                        </m:sup>
                      </m:sSubSup>
                      <m:r>
                        <a:rPr lang="en-US" altLang="zh-CN" sz="1400" i="1" dirty="0">
                          <a:solidFill>
                            <a:srgbClr val="FF0000"/>
                          </a:solidFill>
                          <a:latin typeface="Cambria Math" panose="02040503050406030204" pitchFamily="18" charset="0"/>
                        </a:rPr>
                        <m:t>)</m:t>
                      </m:r>
                    </m:oMath>
                  </m:oMathPara>
                </a14:m>
                <a:endParaRPr lang="zh-CN" altLang="en-US" sz="1400" dirty="0"/>
              </a:p>
            </p:txBody>
          </p:sp>
        </mc:Choice>
        <mc:Fallback xmlns="">
          <p:sp>
            <p:nvSpPr>
              <p:cNvPr id="63" name="文本框 62">
                <a:extLst>
                  <a:ext uri="{FF2B5EF4-FFF2-40B4-BE49-F238E27FC236}">
                    <a16:creationId xmlns:a16="http://schemas.microsoft.com/office/drawing/2014/main" id="{683FF106-0DD1-FB11-0F7D-0F3CCEB4FF7B}"/>
                  </a:ext>
                </a:extLst>
              </p:cNvPr>
              <p:cNvSpPr txBox="1">
                <a:spLocks noRot="1" noChangeAspect="1" noMove="1" noResize="1" noEditPoints="1" noAdjustHandles="1" noChangeArrowheads="1" noChangeShapeType="1" noTextEdit="1"/>
              </p:cNvSpPr>
              <p:nvPr/>
            </p:nvSpPr>
            <p:spPr>
              <a:xfrm>
                <a:off x="7279280" y="1343472"/>
                <a:ext cx="3672281" cy="348365"/>
              </a:xfrm>
              <a:prstGeom prst="rect">
                <a:avLst/>
              </a:prstGeom>
              <a:blipFill>
                <a:blip r:embed="rId16"/>
                <a:stretch>
                  <a:fillRect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0" name="表格 49">
                <a:extLst>
                  <a:ext uri="{FF2B5EF4-FFF2-40B4-BE49-F238E27FC236}">
                    <a16:creationId xmlns:a16="http://schemas.microsoft.com/office/drawing/2014/main" id="{F15B79E0-C417-63F1-218F-595ECC031AAC}"/>
                  </a:ext>
                </a:extLst>
              </p:cNvPr>
              <p:cNvGraphicFramePr>
                <a:graphicFrameLocks noGrp="1"/>
              </p:cNvGraphicFramePr>
              <p:nvPr>
                <p:extLst>
                  <p:ext uri="{D42A27DB-BD31-4B8C-83A1-F6EECF244321}">
                    <p14:modId xmlns:p14="http://schemas.microsoft.com/office/powerpoint/2010/main" val="2543007025"/>
                  </p:ext>
                </p:extLst>
              </p:nvPr>
            </p:nvGraphicFramePr>
            <p:xfrm>
              <a:off x="6549676" y="2695388"/>
              <a:ext cx="4759719" cy="614427"/>
            </p:xfrm>
            <a:graphic>
              <a:graphicData uri="http://schemas.openxmlformats.org/drawingml/2006/table">
                <a:tbl>
                  <a:tblPr firstRow="1" bandRow="1">
                    <a:tableStyleId>{7DF18680-E054-41AD-8BC1-D1AEF772440D}</a:tableStyleId>
                  </a:tblPr>
                  <a:tblGrid>
                    <a:gridCol w="836673">
                      <a:extLst>
                        <a:ext uri="{9D8B030D-6E8A-4147-A177-3AD203B41FA5}">
                          <a16:colId xmlns:a16="http://schemas.microsoft.com/office/drawing/2014/main" val="816062953"/>
                        </a:ext>
                      </a:extLst>
                    </a:gridCol>
                    <a:gridCol w="836673">
                      <a:extLst>
                        <a:ext uri="{9D8B030D-6E8A-4147-A177-3AD203B41FA5}">
                          <a16:colId xmlns:a16="http://schemas.microsoft.com/office/drawing/2014/main" val="1147489258"/>
                        </a:ext>
                      </a:extLst>
                    </a:gridCol>
                    <a:gridCol w="836673">
                      <a:extLst>
                        <a:ext uri="{9D8B030D-6E8A-4147-A177-3AD203B41FA5}">
                          <a16:colId xmlns:a16="http://schemas.microsoft.com/office/drawing/2014/main" val="3855978484"/>
                        </a:ext>
                      </a:extLst>
                    </a:gridCol>
                    <a:gridCol w="836673">
                      <a:extLst>
                        <a:ext uri="{9D8B030D-6E8A-4147-A177-3AD203B41FA5}">
                          <a16:colId xmlns:a16="http://schemas.microsoft.com/office/drawing/2014/main" val="905402812"/>
                        </a:ext>
                      </a:extLst>
                    </a:gridCol>
                    <a:gridCol w="1413027">
                      <a:extLst>
                        <a:ext uri="{9D8B030D-6E8A-4147-A177-3AD203B41FA5}">
                          <a16:colId xmlns:a16="http://schemas.microsoft.com/office/drawing/2014/main" val="914722019"/>
                        </a:ext>
                      </a:extLst>
                    </a:gridCol>
                  </a:tblGrid>
                  <a:tr h="193645">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solidFill>
                                          <a:schemeClr val="tx1"/>
                                        </a:solidFill>
                                        <a:latin typeface="Cambria Math" panose="02040503050406030204" pitchFamily="18" charset="0"/>
                                        <a:ea typeface="微软雅黑" panose="020B0503020204020204" pitchFamily="34" charset="-122"/>
                                      </a:rPr>
                                    </m:ctrlPr>
                                  </m:sSubPr>
                                  <m:e>
                                    <m:r>
                                      <a:rPr lang="en-US" altLang="zh-CN" sz="1200" dirty="0">
                                        <a:solidFill>
                                          <a:schemeClr val="tx1"/>
                                        </a:solidFill>
                                        <a:latin typeface="Cambria Math" panose="02040503050406030204" pitchFamily="18" charset="0"/>
                                        <a:ea typeface="微软雅黑" panose="020B0503020204020204" pitchFamily="34" charset="-122"/>
                                      </a:rPr>
                                      <m:t>𝑃</m:t>
                                    </m:r>
                                  </m:e>
                                  <m:sub>
                                    <m:r>
                                      <a:rPr lang="en-US" altLang="zh-CN" sz="1200" dirty="0">
                                        <a:solidFill>
                                          <a:schemeClr val="tx1"/>
                                        </a:solidFill>
                                        <a:latin typeface="Cambria Math" panose="02040503050406030204" pitchFamily="18" charset="0"/>
                                        <a:ea typeface="微软雅黑" panose="020B0503020204020204" pitchFamily="34" charset="-122"/>
                                      </a:rPr>
                                      <m:t>0</m:t>
                                    </m:r>
                                  </m:sub>
                                </m:sSub>
                              </m:oMath>
                            </m:oMathPara>
                          </a14:m>
                          <a:endParaRPr lang="zh-CN" altLang="en-US" sz="12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𝑖</m:t>
                                    </m:r>
                                  </m:sub>
                                  <m:sup>
                                    <m:r>
                                      <a:rPr lang="en-US" altLang="zh-CN" sz="1200" b="0" i="1" smtClean="0">
                                        <a:solidFill>
                                          <a:schemeClr val="tx1"/>
                                        </a:solidFill>
                                        <a:latin typeface="Cambria Math" panose="02040503050406030204" pitchFamily="18" charset="0"/>
                                        <a:ea typeface="微软雅黑" panose="020B0503020204020204" pitchFamily="34" charset="-122"/>
                                      </a:rPr>
                                      <m:t>0</m:t>
                                    </m:r>
                                  </m:sup>
                                </m:sSubSup>
                              </m:oMath>
                            </m:oMathPara>
                          </a14:m>
                          <a:endParaRPr lang="zh-CN" altLang="en-US" sz="1200" dirty="0">
                            <a:solidFill>
                              <a:schemeClr val="tx1"/>
                            </a:solidFill>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dirty="0" smtClean="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b="0" i="1" dirty="0" smtClean="0">
                                        <a:solidFill>
                                          <a:schemeClr val="tx1"/>
                                        </a:solidFill>
                                        <a:latin typeface="Cambria Math" panose="02040503050406030204" pitchFamily="18" charset="0"/>
                                      </a:rPr>
                                      <m:t>𝑗</m:t>
                                    </m:r>
                                  </m:sub>
                                  <m:sup>
                                    <m:r>
                                      <a:rPr lang="en-US" altLang="zh-CN" sz="1200" b="0" i="1" dirty="0" smtClean="0">
                                        <a:solidFill>
                                          <a:schemeClr val="tx1"/>
                                        </a:solidFill>
                                        <a:latin typeface="Cambria Math" panose="02040503050406030204" pitchFamily="18" charset="0"/>
                                      </a:rPr>
                                      <m:t>0</m:t>
                                    </m:r>
                                  </m:sup>
                                </m:sSubSup>
                              </m:oMath>
                            </m:oMathPara>
                          </a14:m>
                          <a:endParaRPr lang="zh-CN" altLang="en-US" sz="1200" dirty="0">
                            <a:solidFill>
                              <a:schemeClr val="tx1"/>
                            </a:solidFill>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𝑖</m:t>
                                    </m:r>
                                  </m:sub>
                                  <m:sup>
                                    <m:r>
                                      <a:rPr lang="en-US" altLang="zh-CN" sz="1200" i="1">
                                        <a:solidFill>
                                          <a:schemeClr val="tx1"/>
                                        </a:solidFill>
                                        <a:latin typeface="Cambria Math" panose="02040503050406030204" pitchFamily="18" charset="0"/>
                                        <a:ea typeface="微软雅黑" panose="020B0503020204020204" pitchFamily="34" charset="-122"/>
                                      </a:rPr>
                                      <m:t>0</m:t>
                                    </m:r>
                                  </m:sup>
                                </m:sSubSup>
                                <m:r>
                                  <a:rPr lang="en-US" altLang="zh-CN" sz="1200" i="1">
                                    <a:solidFill>
                                      <a:schemeClr val="tx1"/>
                                    </a:solidFill>
                                    <a:latin typeface="Cambria Math" panose="02040503050406030204" pitchFamily="18" charset="0"/>
                                  </a:rPr>
                                  <m:t>⊕</m:t>
                                </m:r>
                                <m:sSubSup>
                                  <m:sSubSupPr>
                                    <m:ctrlPr>
                                      <a:rPr lang="en-US" altLang="zh-CN" sz="1200" i="1" dirty="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i="1" dirty="0">
                                        <a:solidFill>
                                          <a:schemeClr val="tx1"/>
                                        </a:solidFill>
                                        <a:latin typeface="Cambria Math" panose="02040503050406030204" pitchFamily="18" charset="0"/>
                                      </a:rPr>
                                      <m:t>𝑖</m:t>
                                    </m:r>
                                  </m:sub>
                                  <m:sup>
                                    <m:r>
                                      <a:rPr lang="en-US" altLang="zh-CN" sz="1200" i="1" dirty="0">
                                        <a:solidFill>
                                          <a:schemeClr val="tx1"/>
                                        </a:solidFill>
                                        <a:latin typeface="Cambria Math" panose="02040503050406030204" pitchFamily="18" charset="0"/>
                                      </a:rPr>
                                      <m:t>1</m:t>
                                    </m:r>
                                  </m:sup>
                                </m:sSubSup>
                              </m:oMath>
                            </m:oMathPara>
                          </a14:m>
                          <a:endParaRPr lang="zh-CN" altLang="en-US" sz="1200" dirty="0">
                            <a:solidFill>
                              <a:schemeClr val="tx1"/>
                            </a:solidFill>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微软雅黑" panose="020B0503020204020204" pitchFamily="34" charset="-122"/>
                                  </a:rPr>
                                  <m:t>𝑟</m:t>
                                </m:r>
                              </m:oMath>
                            </m:oMathPara>
                          </a14:m>
                          <a:endParaRPr lang="zh-CN" altLang="en-US" sz="12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256751157"/>
                      </a:ext>
                    </a:extLst>
                  </a:tr>
                  <a:tr h="191960">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dirty="0" smtClean="0">
                                        <a:latin typeface="Cambria Math" panose="02040503050406030204" pitchFamily="18" charset="0"/>
                                        <a:ea typeface="微软雅黑" panose="020B0503020204020204" pitchFamily="34" charset="-122"/>
                                      </a:rPr>
                                    </m:ctrlPr>
                                  </m:sSubPr>
                                  <m:e>
                                    <m:r>
                                      <a:rPr lang="en-US" altLang="zh-CN" sz="1200" dirty="0">
                                        <a:latin typeface="Cambria Math" panose="02040503050406030204" pitchFamily="18" charset="0"/>
                                        <a:ea typeface="微软雅黑" panose="020B0503020204020204" pitchFamily="34" charset="-122"/>
                                      </a:rPr>
                                      <m:t>𝑃</m:t>
                                    </m:r>
                                  </m:e>
                                  <m:sub>
                                    <m:r>
                                      <a:rPr lang="en-US" altLang="zh-CN" sz="1200" b="0" i="0" dirty="0" smtClean="0">
                                        <a:latin typeface="Cambria Math" panose="02040503050406030204" pitchFamily="18" charset="0"/>
                                        <a:ea typeface="微软雅黑" panose="020B0503020204020204" pitchFamily="34" charset="-122"/>
                                      </a:rPr>
                                      <m:t>1</m:t>
                                    </m:r>
                                  </m:sub>
                                </m:sSub>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dirty="0" smtClean="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i="1" dirty="0">
                                        <a:latin typeface="Cambria Math" panose="02040503050406030204" pitchFamily="18" charset="0"/>
                                      </a:rPr>
                                      <m:t>𝑖</m:t>
                                    </m:r>
                                  </m:sub>
                                  <m:sup>
                                    <m:r>
                                      <a:rPr lang="en-US" altLang="zh-CN" sz="1200" b="0" i="1" dirty="0" smtClean="0">
                                        <a:latin typeface="Cambria Math" panose="02040503050406030204" pitchFamily="18" charset="0"/>
                                      </a:rPr>
                                      <m:t>1</m:t>
                                    </m:r>
                                  </m:sup>
                                </m:sSubSup>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b="0" i="1" smtClean="0">
                                        <a:latin typeface="Cambria Math" panose="02040503050406030204" pitchFamily="18" charset="0"/>
                                        <a:ea typeface="微软雅黑" panose="020B0503020204020204" pitchFamily="34" charset="-122"/>
                                      </a:rPr>
                                      <m:t>𝑗</m:t>
                                    </m:r>
                                  </m:sub>
                                  <m:sup>
                                    <m:r>
                                      <a:rPr lang="en-US" altLang="zh-CN" sz="1200" i="1">
                                        <a:latin typeface="Cambria Math" panose="02040503050406030204" pitchFamily="18" charset="0"/>
                                        <a:ea typeface="微软雅黑" panose="020B0503020204020204" pitchFamily="34" charset="-122"/>
                                      </a:rPr>
                                      <m:t>1</m:t>
                                    </m:r>
                                  </m:sup>
                                </m:sSubSup>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sz="1200" i="1" dirty="0" smtClean="0">
                                        <a:solidFill>
                                          <a:schemeClr val="tx1"/>
                                        </a:solidFill>
                                        <a:latin typeface="Cambria Math" panose="02040503050406030204" pitchFamily="18" charset="0"/>
                                      </a:rPr>
                                    </m:ctrlPr>
                                  </m:sSubSupPr>
                                  <m:e>
                                    <m:r>
                                      <a:rPr lang="en-US" altLang="zh-CN" sz="1200" i="1" dirty="0">
                                        <a:solidFill>
                                          <a:schemeClr val="tx1"/>
                                        </a:solidFill>
                                        <a:latin typeface="Cambria Math" panose="02040503050406030204" pitchFamily="18" charset="0"/>
                                      </a:rPr>
                                      <m:t>𝑠</m:t>
                                    </m:r>
                                  </m:e>
                                  <m:sub>
                                    <m:r>
                                      <a:rPr lang="en-US" altLang="zh-CN" sz="1200" i="1" dirty="0">
                                        <a:solidFill>
                                          <a:schemeClr val="tx1"/>
                                        </a:solidFill>
                                        <a:latin typeface="Cambria Math" panose="02040503050406030204" pitchFamily="18" charset="0"/>
                                      </a:rPr>
                                      <m:t>𝑗</m:t>
                                    </m:r>
                                  </m:sub>
                                  <m:sup>
                                    <m:r>
                                      <a:rPr lang="en-US" altLang="zh-CN" sz="1200" i="1" dirty="0">
                                        <a:solidFill>
                                          <a:schemeClr val="tx1"/>
                                        </a:solidFill>
                                        <a:latin typeface="Cambria Math" panose="02040503050406030204" pitchFamily="18" charset="0"/>
                                      </a:rPr>
                                      <m:t>0</m:t>
                                    </m:r>
                                  </m:sup>
                                </m:sSubSup>
                                <m:r>
                                  <a:rPr lang="en-US" altLang="zh-CN" sz="1200" i="1">
                                    <a:solidFill>
                                      <a:schemeClr val="tx1"/>
                                    </a:solidFill>
                                    <a:latin typeface="Cambria Math" panose="02040503050406030204" pitchFamily="18" charset="0"/>
                                  </a:rPr>
                                  <m:t>⊕</m:t>
                                </m:r>
                                <m:sSubSup>
                                  <m:sSubSupPr>
                                    <m:ctrlPr>
                                      <a:rPr lang="en-US" altLang="zh-CN" sz="1200" i="1">
                                        <a:solidFill>
                                          <a:schemeClr val="tx1"/>
                                        </a:solidFill>
                                        <a:latin typeface="Cambria Math" panose="02040503050406030204" pitchFamily="18" charset="0"/>
                                        <a:ea typeface="微软雅黑" panose="020B0503020204020204" pitchFamily="34" charset="-122"/>
                                      </a:rPr>
                                    </m:ctrlPr>
                                  </m:sSubSupPr>
                                  <m:e>
                                    <m:r>
                                      <a:rPr lang="en-US" altLang="zh-CN" sz="1200" i="1">
                                        <a:solidFill>
                                          <a:schemeClr val="tx1"/>
                                        </a:solidFill>
                                        <a:latin typeface="Cambria Math" panose="02040503050406030204" pitchFamily="18" charset="0"/>
                                        <a:ea typeface="微软雅黑" panose="020B0503020204020204" pitchFamily="34" charset="-122"/>
                                      </a:rPr>
                                      <m:t>𝑠</m:t>
                                    </m:r>
                                  </m:e>
                                  <m:sub>
                                    <m:r>
                                      <a:rPr lang="en-US" altLang="zh-CN" sz="1200" i="1">
                                        <a:solidFill>
                                          <a:schemeClr val="tx1"/>
                                        </a:solidFill>
                                        <a:latin typeface="Cambria Math" panose="02040503050406030204" pitchFamily="18" charset="0"/>
                                        <a:ea typeface="微软雅黑" panose="020B0503020204020204" pitchFamily="34" charset="-122"/>
                                      </a:rPr>
                                      <m:t>𝑗</m:t>
                                    </m:r>
                                  </m:sub>
                                  <m:sup>
                                    <m:r>
                                      <a:rPr lang="en-US" altLang="zh-CN" sz="1200" i="1">
                                        <a:solidFill>
                                          <a:schemeClr val="tx1"/>
                                        </a:solidFill>
                                        <a:latin typeface="Cambria Math" panose="02040503050406030204" pitchFamily="18" charset="0"/>
                                        <a:ea typeface="微软雅黑" panose="020B0503020204020204" pitchFamily="34" charset="-122"/>
                                      </a:rPr>
                                      <m:t>1</m:t>
                                    </m:r>
                                  </m:sup>
                                </m:sSubSup>
                              </m:oMath>
                            </m:oMathPara>
                          </a14:m>
                          <a:endParaRPr lang="zh-CN" altLang="en-US" sz="1200" dirty="0"/>
                        </a:p>
                      </a:txBody>
                      <a:tcPr>
                        <a:solidFill>
                          <a:schemeClr val="accent3">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𝑟</m:t>
                                </m:r>
                                <m:r>
                                  <a:rPr lang="en-US" altLang="zh-CN" sz="1200" i="1">
                                    <a:latin typeface="Cambria Math" panose="02040503050406030204" pitchFamily="18" charset="0"/>
                                  </a:rPr>
                                  <m:t>⊕</m:t>
                                </m:r>
                                <m:r>
                                  <a:rPr lang="en-US" altLang="zh-CN" sz="1200" b="0" i="1" smtClean="0">
                                    <a:latin typeface="Cambria Math" panose="02040503050406030204" pitchFamily="18" charset="0"/>
                                    <a:ea typeface="微软雅黑" panose="020B0503020204020204" pitchFamily="34" charset="-122"/>
                                  </a:rPr>
                                  <m:t>𝑓</m:t>
                                </m:r>
                                <m:r>
                                  <a:rPr lang="en-US" altLang="zh-CN" sz="1200" b="0" i="1" smtClean="0">
                                    <a:latin typeface="Cambria Math" panose="02040503050406030204" pitchFamily="18" charset="0"/>
                                    <a:ea typeface="Cambria Math" panose="02040503050406030204" pitchFamily="18" charset="0"/>
                                  </a:rPr>
                                  <m:t>∙</m:t>
                                </m:r>
                                <m:d>
                                  <m:dPr>
                                    <m:ctrlPr>
                                      <a:rPr lang="en-US" altLang="zh-CN" sz="1200" b="0" i="1" smtClean="0">
                                        <a:latin typeface="Cambria Math" panose="02040503050406030204" pitchFamily="18" charset="0"/>
                                        <a:ea typeface="Cambria Math" panose="02040503050406030204" pitchFamily="18" charset="0"/>
                                      </a:rPr>
                                    </m:ctrlPr>
                                  </m:dPr>
                                  <m:e>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𝑠</m:t>
                                        </m:r>
                                      </m:e>
                                      <m:sub>
                                        <m:r>
                                          <a:rPr lang="en-US" altLang="zh-CN" sz="1200" i="1" dirty="0">
                                            <a:latin typeface="Cambria Math" panose="02040503050406030204" pitchFamily="18" charset="0"/>
                                          </a:rPr>
                                          <m:t>𝑖</m:t>
                                        </m:r>
                                      </m:sub>
                                      <m:sup>
                                        <m:r>
                                          <a:rPr lang="en-US" altLang="zh-CN" sz="1200" i="1" dirty="0">
                                            <a:latin typeface="Cambria Math" panose="02040503050406030204" pitchFamily="18" charset="0"/>
                                          </a:rPr>
                                          <m:t>1</m:t>
                                        </m:r>
                                      </m:sup>
                                    </m:sSubSup>
                                    <m:r>
                                      <a:rPr lang="en-US" altLang="zh-CN" sz="1200" b="0" i="1" dirty="0" smtClean="0">
                                        <a:latin typeface="Cambria Math" panose="02040503050406030204" pitchFamily="18" charset="0"/>
                                      </a:rPr>
                                      <m:t>,</m:t>
                                    </m:r>
                                    <m:sSubSup>
                                      <m:sSubSupPr>
                                        <m:ctrlPr>
                                          <a:rPr lang="en-US" altLang="zh-CN" sz="1200" i="1">
                                            <a:latin typeface="Cambria Math" panose="02040503050406030204" pitchFamily="18" charset="0"/>
                                            <a:ea typeface="微软雅黑" panose="020B0503020204020204" pitchFamily="34" charset="-122"/>
                                          </a:rPr>
                                        </m:ctrlPr>
                                      </m:sSubSupPr>
                                      <m:e>
                                        <m:r>
                                          <a:rPr lang="en-US" altLang="zh-CN" sz="1200" i="1">
                                            <a:latin typeface="Cambria Math" panose="02040503050406030204" pitchFamily="18" charset="0"/>
                                            <a:ea typeface="微软雅黑" panose="020B0503020204020204" pitchFamily="34" charset="-122"/>
                                          </a:rPr>
                                          <m:t>𝑠</m:t>
                                        </m:r>
                                      </m:e>
                                      <m:sub>
                                        <m:r>
                                          <a:rPr lang="en-US" altLang="zh-CN" sz="1200" i="1">
                                            <a:latin typeface="Cambria Math" panose="02040503050406030204" pitchFamily="18" charset="0"/>
                                            <a:ea typeface="微软雅黑" panose="020B0503020204020204" pitchFamily="34" charset="-122"/>
                                          </a:rPr>
                                          <m:t>𝑗</m:t>
                                        </m:r>
                                      </m:sub>
                                      <m:sup>
                                        <m:r>
                                          <a:rPr lang="en-US" altLang="zh-CN" sz="1200" i="1">
                                            <a:latin typeface="Cambria Math" panose="02040503050406030204" pitchFamily="18" charset="0"/>
                                            <a:ea typeface="微软雅黑" panose="020B0503020204020204" pitchFamily="34" charset="-122"/>
                                          </a:rPr>
                                          <m:t>1</m:t>
                                        </m:r>
                                      </m:sup>
                                    </m:sSubSup>
                                  </m:e>
                                </m:d>
                              </m:oMath>
                            </m:oMathPara>
                          </a14:m>
                          <a:endParaRPr lang="zh-CN" altLang="en-US" sz="1200" dirty="0"/>
                        </a:p>
                      </a:txBody>
                      <a:tcPr>
                        <a:solidFill>
                          <a:schemeClr val="accent3">
                            <a:lumMod val="20000"/>
                            <a:lumOff val="80000"/>
                          </a:schemeClr>
                        </a:solidFill>
                      </a:tcPr>
                    </a:tc>
                    <a:extLst>
                      <a:ext uri="{0D108BD9-81ED-4DB2-BD59-A6C34878D82A}">
                        <a16:rowId xmlns:a16="http://schemas.microsoft.com/office/drawing/2014/main" val="943663661"/>
                      </a:ext>
                    </a:extLst>
                  </a:tr>
                </a:tbl>
              </a:graphicData>
            </a:graphic>
          </p:graphicFrame>
        </mc:Choice>
        <mc:Fallback xmlns="">
          <p:graphicFrame>
            <p:nvGraphicFramePr>
              <p:cNvPr id="50" name="表格 49">
                <a:extLst>
                  <a:ext uri="{FF2B5EF4-FFF2-40B4-BE49-F238E27FC236}">
                    <a16:creationId xmlns:a16="http://schemas.microsoft.com/office/drawing/2014/main" id="{F15B79E0-C417-63F1-218F-595ECC031AAC}"/>
                  </a:ext>
                </a:extLst>
              </p:cNvPr>
              <p:cNvGraphicFramePr>
                <a:graphicFrameLocks noGrp="1"/>
              </p:cNvGraphicFramePr>
              <p:nvPr>
                <p:extLst>
                  <p:ext uri="{D42A27DB-BD31-4B8C-83A1-F6EECF244321}">
                    <p14:modId xmlns:p14="http://schemas.microsoft.com/office/powerpoint/2010/main" val="2543007025"/>
                  </p:ext>
                </p:extLst>
              </p:nvPr>
            </p:nvGraphicFramePr>
            <p:xfrm>
              <a:off x="6549676" y="2695388"/>
              <a:ext cx="4759719" cy="614427"/>
            </p:xfrm>
            <a:graphic>
              <a:graphicData uri="http://schemas.openxmlformats.org/drawingml/2006/table">
                <a:tbl>
                  <a:tblPr firstRow="1" bandRow="1">
                    <a:tableStyleId>{7DF18680-E054-41AD-8BC1-D1AEF772440D}</a:tableStyleId>
                  </a:tblPr>
                  <a:tblGrid>
                    <a:gridCol w="836673">
                      <a:extLst>
                        <a:ext uri="{9D8B030D-6E8A-4147-A177-3AD203B41FA5}">
                          <a16:colId xmlns:a16="http://schemas.microsoft.com/office/drawing/2014/main" val="816062953"/>
                        </a:ext>
                      </a:extLst>
                    </a:gridCol>
                    <a:gridCol w="836673">
                      <a:extLst>
                        <a:ext uri="{9D8B030D-6E8A-4147-A177-3AD203B41FA5}">
                          <a16:colId xmlns:a16="http://schemas.microsoft.com/office/drawing/2014/main" val="1147489258"/>
                        </a:ext>
                      </a:extLst>
                    </a:gridCol>
                    <a:gridCol w="836673">
                      <a:extLst>
                        <a:ext uri="{9D8B030D-6E8A-4147-A177-3AD203B41FA5}">
                          <a16:colId xmlns:a16="http://schemas.microsoft.com/office/drawing/2014/main" val="3855978484"/>
                        </a:ext>
                      </a:extLst>
                    </a:gridCol>
                    <a:gridCol w="836673">
                      <a:extLst>
                        <a:ext uri="{9D8B030D-6E8A-4147-A177-3AD203B41FA5}">
                          <a16:colId xmlns:a16="http://schemas.microsoft.com/office/drawing/2014/main" val="905402812"/>
                        </a:ext>
                      </a:extLst>
                    </a:gridCol>
                    <a:gridCol w="1413027">
                      <a:extLst>
                        <a:ext uri="{9D8B030D-6E8A-4147-A177-3AD203B41FA5}">
                          <a16:colId xmlns:a16="http://schemas.microsoft.com/office/drawing/2014/main" val="914722019"/>
                        </a:ext>
                      </a:extLst>
                    </a:gridCol>
                  </a:tblGrid>
                  <a:tr h="306134">
                    <a:tc>
                      <a:txBody>
                        <a:bodyPr/>
                        <a:lstStyle/>
                        <a:p>
                          <a:endParaRPr lang="zh-CN"/>
                        </a:p>
                      </a:txBody>
                      <a:tcPr>
                        <a:blipFill>
                          <a:blip r:embed="rId17"/>
                          <a:stretch>
                            <a:fillRect l="-730" t="-2000" r="-473723" b="-108000"/>
                          </a:stretch>
                        </a:blipFill>
                      </a:tcPr>
                    </a:tc>
                    <a:tc>
                      <a:txBody>
                        <a:bodyPr/>
                        <a:lstStyle/>
                        <a:p>
                          <a:endParaRPr lang="zh-CN"/>
                        </a:p>
                      </a:txBody>
                      <a:tcPr>
                        <a:blipFill>
                          <a:blip r:embed="rId17"/>
                          <a:stretch>
                            <a:fillRect l="-100000" t="-2000" r="-370290" b="-108000"/>
                          </a:stretch>
                        </a:blipFill>
                      </a:tcPr>
                    </a:tc>
                    <a:tc>
                      <a:txBody>
                        <a:bodyPr/>
                        <a:lstStyle/>
                        <a:p>
                          <a:endParaRPr lang="zh-CN"/>
                        </a:p>
                      </a:txBody>
                      <a:tcPr>
                        <a:blipFill>
                          <a:blip r:embed="rId17"/>
                          <a:stretch>
                            <a:fillRect l="-201460" t="-2000" r="-272993" b="-108000"/>
                          </a:stretch>
                        </a:blipFill>
                      </a:tcPr>
                    </a:tc>
                    <a:tc>
                      <a:txBody>
                        <a:bodyPr/>
                        <a:lstStyle/>
                        <a:p>
                          <a:endParaRPr lang="zh-CN"/>
                        </a:p>
                      </a:txBody>
                      <a:tcPr>
                        <a:blipFill>
                          <a:blip r:embed="rId17"/>
                          <a:stretch>
                            <a:fillRect l="-299275" t="-2000" r="-171014" b="-108000"/>
                          </a:stretch>
                        </a:blipFill>
                      </a:tcPr>
                    </a:tc>
                    <a:tc>
                      <a:txBody>
                        <a:bodyPr/>
                        <a:lstStyle/>
                        <a:p>
                          <a:endParaRPr lang="zh-CN"/>
                        </a:p>
                      </a:txBody>
                      <a:tcPr>
                        <a:blipFill>
                          <a:blip r:embed="rId17"/>
                          <a:stretch>
                            <a:fillRect l="-237500" t="-2000" r="-1724" b="-108000"/>
                          </a:stretch>
                        </a:blipFill>
                      </a:tcPr>
                    </a:tc>
                    <a:extLst>
                      <a:ext uri="{0D108BD9-81ED-4DB2-BD59-A6C34878D82A}">
                        <a16:rowId xmlns:a16="http://schemas.microsoft.com/office/drawing/2014/main" val="3256751157"/>
                      </a:ext>
                    </a:extLst>
                  </a:tr>
                  <a:tr h="308293">
                    <a:tc>
                      <a:txBody>
                        <a:bodyPr/>
                        <a:lstStyle/>
                        <a:p>
                          <a:endParaRPr lang="zh-CN"/>
                        </a:p>
                      </a:txBody>
                      <a:tcPr>
                        <a:blipFill>
                          <a:blip r:embed="rId17"/>
                          <a:stretch>
                            <a:fillRect l="-730" t="-100000" r="-473723" b="-5882"/>
                          </a:stretch>
                        </a:blipFill>
                      </a:tcPr>
                    </a:tc>
                    <a:tc>
                      <a:txBody>
                        <a:bodyPr/>
                        <a:lstStyle/>
                        <a:p>
                          <a:endParaRPr lang="zh-CN"/>
                        </a:p>
                      </a:txBody>
                      <a:tcPr>
                        <a:blipFill>
                          <a:blip r:embed="rId17"/>
                          <a:stretch>
                            <a:fillRect l="-100000" t="-100000" r="-370290" b="-5882"/>
                          </a:stretch>
                        </a:blipFill>
                      </a:tcPr>
                    </a:tc>
                    <a:tc>
                      <a:txBody>
                        <a:bodyPr/>
                        <a:lstStyle/>
                        <a:p>
                          <a:endParaRPr lang="zh-CN"/>
                        </a:p>
                      </a:txBody>
                      <a:tcPr>
                        <a:blipFill>
                          <a:blip r:embed="rId17"/>
                          <a:stretch>
                            <a:fillRect l="-201460" t="-100000" r="-272993" b="-5882"/>
                          </a:stretch>
                        </a:blipFill>
                      </a:tcPr>
                    </a:tc>
                    <a:tc>
                      <a:txBody>
                        <a:bodyPr/>
                        <a:lstStyle/>
                        <a:p>
                          <a:endParaRPr lang="zh-CN"/>
                        </a:p>
                      </a:txBody>
                      <a:tcPr>
                        <a:blipFill>
                          <a:blip r:embed="rId17"/>
                          <a:stretch>
                            <a:fillRect l="-299275" t="-100000" r="-171014" b="-5882"/>
                          </a:stretch>
                        </a:blipFill>
                      </a:tcPr>
                    </a:tc>
                    <a:tc>
                      <a:txBody>
                        <a:bodyPr/>
                        <a:lstStyle/>
                        <a:p>
                          <a:endParaRPr lang="zh-CN"/>
                        </a:p>
                      </a:txBody>
                      <a:tcPr>
                        <a:blipFill>
                          <a:blip r:embed="rId17"/>
                          <a:stretch>
                            <a:fillRect l="-237500" t="-100000" r="-1724" b="-5882"/>
                          </a:stretch>
                        </a:blipFill>
                      </a:tcPr>
                    </a:tc>
                    <a:extLst>
                      <a:ext uri="{0D108BD9-81ED-4DB2-BD59-A6C34878D82A}">
                        <a16:rowId xmlns:a16="http://schemas.microsoft.com/office/drawing/2014/main" val="943663661"/>
                      </a:ext>
                    </a:extLst>
                  </a:tr>
                </a:tbl>
              </a:graphicData>
            </a:graphic>
          </p:graphicFrame>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BBBC58C4-5552-80AA-AF1B-5F0E2E8AEA5A}"/>
                  </a:ext>
                </a:extLst>
              </p:cNvPr>
              <p:cNvSpPr txBox="1"/>
              <p:nvPr/>
            </p:nvSpPr>
            <p:spPr>
              <a:xfrm>
                <a:off x="6410749" y="3536053"/>
                <a:ext cx="4541346" cy="2297232"/>
              </a:xfrm>
              <a:prstGeom prst="rect">
                <a:avLst/>
              </a:prstGeom>
              <a:noFill/>
            </p:spPr>
            <p:txBody>
              <a:bodyPr wrap="square">
                <a:spAutoFit/>
              </a:bodyPr>
              <a:lstStyle/>
              <a:p>
                <a:r>
                  <a:rPr lang="zh-CN" altLang="en-US" sz="1400" dirty="0">
                    <a:solidFill>
                      <a:schemeClr val="tx1"/>
                    </a:solidFill>
                    <a:latin typeface="微软雅黑" panose="020B0503020204020204" pitchFamily="34" charset="-122"/>
                    <a:ea typeface="微软雅黑" panose="020B0503020204020204" pitchFamily="34" charset="-122"/>
                  </a:rPr>
                  <a:t>令</a:t>
                </a:r>
                <a14:m>
                  <m:oMath xmlns:m="http://schemas.openxmlformats.org/officeDocument/2006/math">
                    <m:r>
                      <a:rPr lang="en-US" altLang="zh-CN" sz="1400" b="0" i="1" smtClean="0">
                        <a:solidFill>
                          <a:schemeClr val="tx1"/>
                        </a:solidFill>
                        <a:latin typeface="Cambria Math" panose="02040503050406030204" pitchFamily="18" charset="0"/>
                        <a:ea typeface="微软雅黑" panose="020B0503020204020204" pitchFamily="34" charset="-122"/>
                      </a:rPr>
                      <m:t>𝑠</m:t>
                    </m:r>
                    <m:r>
                      <a:rPr lang="en-US" altLang="zh-CN" sz="140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𝑓</m:t>
                    </m:r>
                    <m:r>
                      <a:rPr lang="en-US" altLang="zh-CN" sz="1400" b="0" i="1" smtClean="0">
                        <a:latin typeface="Cambria Math" panose="02040503050406030204" pitchFamily="18" charset="0"/>
                        <a:ea typeface="Cambria Math" panose="02040503050406030204" pitchFamily="18" charset="0"/>
                      </a:rPr>
                      <m:t>∙</m:t>
                    </m:r>
                    <m:d>
                      <m:dPr>
                        <m:ctrlPr>
                          <a:rPr lang="en-US" altLang="zh-CN" sz="1400" b="0" i="1" smtClean="0">
                            <a:latin typeface="Cambria Math" panose="02040503050406030204" pitchFamily="18" charset="0"/>
                            <a:ea typeface="Cambria Math" panose="02040503050406030204" pitchFamily="18" charset="0"/>
                          </a:rPr>
                        </m:ctrlPr>
                      </m:dPr>
                      <m:e>
                        <m:sSubSup>
                          <m:sSubSupPr>
                            <m:ctrlPr>
                              <a:rPr lang="en-US" altLang="zh-CN" sz="1400" i="1" dirty="0">
                                <a:latin typeface="Cambria Math" panose="02040503050406030204" pitchFamily="18" charset="0"/>
                              </a:rPr>
                            </m:ctrlPr>
                          </m:sSubSupPr>
                          <m:e>
                            <m:r>
                              <a:rPr lang="en-US" altLang="zh-CN" sz="1400" i="1" dirty="0">
                                <a:latin typeface="Cambria Math" panose="02040503050406030204" pitchFamily="18" charset="0"/>
                              </a:rPr>
                              <m:t>𝑠</m:t>
                            </m:r>
                          </m:e>
                          <m:sub>
                            <m:r>
                              <a:rPr lang="en-US" altLang="zh-CN" sz="1400" i="1" dirty="0">
                                <a:latin typeface="Cambria Math" panose="02040503050406030204" pitchFamily="18" charset="0"/>
                              </a:rPr>
                              <m:t>𝑖</m:t>
                            </m:r>
                          </m:sub>
                          <m:sup>
                            <m:r>
                              <a:rPr lang="en-US" altLang="zh-CN" sz="1400" i="1" dirty="0">
                                <a:latin typeface="Cambria Math" panose="02040503050406030204" pitchFamily="18" charset="0"/>
                              </a:rPr>
                              <m:t>1</m:t>
                            </m:r>
                          </m:sup>
                        </m:sSubSup>
                        <m:r>
                          <a:rPr lang="en-US" altLang="zh-CN" sz="1400" b="0" i="1" dirty="0" smtClean="0">
                            <a:latin typeface="Cambria Math" panose="02040503050406030204" pitchFamily="18" charset="0"/>
                          </a:rPr>
                          <m:t>,</m:t>
                        </m:r>
                        <m:sSubSup>
                          <m:sSubSupPr>
                            <m:ctrlPr>
                              <a:rPr lang="en-US" altLang="zh-CN" sz="1400" i="1">
                                <a:latin typeface="Cambria Math" panose="02040503050406030204" pitchFamily="18" charset="0"/>
                                <a:ea typeface="微软雅黑" panose="020B0503020204020204" pitchFamily="34" charset="-122"/>
                              </a:rPr>
                            </m:ctrlPr>
                          </m:sSubSupPr>
                          <m:e>
                            <m:r>
                              <a:rPr lang="en-US" altLang="zh-CN" sz="1400" i="1">
                                <a:latin typeface="Cambria Math" panose="02040503050406030204" pitchFamily="18" charset="0"/>
                                <a:ea typeface="微软雅黑" panose="020B0503020204020204" pitchFamily="34" charset="-122"/>
                              </a:rPr>
                              <m:t>𝑠</m:t>
                            </m:r>
                          </m:e>
                          <m:sub>
                            <m:r>
                              <a:rPr lang="en-US" altLang="zh-CN" sz="1400" i="1">
                                <a:latin typeface="Cambria Math" panose="02040503050406030204" pitchFamily="18" charset="0"/>
                                <a:ea typeface="微软雅黑" panose="020B0503020204020204" pitchFamily="34" charset="-122"/>
                              </a:rPr>
                              <m:t>𝑗</m:t>
                            </m:r>
                          </m:sub>
                          <m:sup>
                            <m:r>
                              <a:rPr lang="en-US" altLang="zh-CN" sz="1400" i="1">
                                <a:latin typeface="Cambria Math" panose="02040503050406030204" pitchFamily="18" charset="0"/>
                                <a:ea typeface="微软雅黑" panose="020B0503020204020204" pitchFamily="34" charset="-122"/>
                              </a:rPr>
                              <m:t>1</m:t>
                            </m:r>
                          </m:sup>
                        </m:sSubSup>
                      </m:e>
                    </m:d>
                    <m:r>
                      <a:rPr lang="en-US" altLang="zh-CN" sz="1400" smtClean="0">
                        <a:solidFill>
                          <a:schemeClr val="tx1"/>
                        </a:solidFill>
                        <a:latin typeface="Cambria Math" panose="02040503050406030204" pitchFamily="18" charset="0"/>
                        <a:ea typeface="微软雅黑" panose="020B0503020204020204" pitchFamily="34" charset="-122"/>
                      </a:rPr>
                      <m:t>=</m:t>
                    </m:r>
                    <m:d>
                      <m:dPr>
                        <m:ctrlPr>
                          <a:rPr lang="en-US" altLang="zh-CN" sz="1400" b="0" i="1">
                            <a:solidFill>
                              <a:schemeClr val="tx1"/>
                            </a:solidFill>
                            <a:latin typeface="Cambria Math" panose="02040503050406030204" pitchFamily="18" charset="0"/>
                            <a:ea typeface="Cambria Math" panose="02040503050406030204" pitchFamily="18" charset="0"/>
                          </a:rPr>
                        </m:ctrlPr>
                      </m:dPr>
                      <m:e>
                        <m:sSubSup>
                          <m:sSubSupPr>
                            <m:ctrlPr>
                              <a:rPr lang="en-US" altLang="zh-CN" sz="1400" i="1">
                                <a:solidFill>
                                  <a:schemeClr val="tx1"/>
                                </a:solidFill>
                                <a:latin typeface="Cambria Math" panose="02040503050406030204" pitchFamily="18" charset="0"/>
                                <a:ea typeface="微软雅黑" panose="020B0503020204020204" pitchFamily="34" charset="-122"/>
                              </a:rPr>
                            </m:ctrlPr>
                          </m:sSubSupPr>
                          <m:e>
                            <m:r>
                              <a:rPr lang="en-US" altLang="zh-CN" sz="1400" i="1">
                                <a:solidFill>
                                  <a:schemeClr val="tx1"/>
                                </a:solidFill>
                                <a:latin typeface="Cambria Math" panose="02040503050406030204" pitchFamily="18" charset="0"/>
                                <a:ea typeface="微软雅黑" panose="020B0503020204020204" pitchFamily="34" charset="-122"/>
                              </a:rPr>
                              <m:t>𝑠</m:t>
                            </m:r>
                          </m:e>
                          <m:sub>
                            <m:r>
                              <a:rPr lang="en-US" altLang="zh-CN" sz="1400" i="1">
                                <a:solidFill>
                                  <a:schemeClr val="tx1"/>
                                </a:solidFill>
                                <a:latin typeface="Cambria Math" panose="02040503050406030204" pitchFamily="18" charset="0"/>
                                <a:ea typeface="微软雅黑" panose="020B0503020204020204" pitchFamily="34" charset="-122"/>
                              </a:rPr>
                              <m:t>𝑖</m:t>
                            </m:r>
                          </m:sub>
                          <m:sup>
                            <m:r>
                              <a:rPr lang="en-US" altLang="zh-CN" sz="1400" i="1">
                                <a:solidFill>
                                  <a:schemeClr val="tx1"/>
                                </a:solidFill>
                                <a:latin typeface="Cambria Math" panose="02040503050406030204" pitchFamily="18" charset="0"/>
                                <a:ea typeface="微软雅黑" panose="020B0503020204020204" pitchFamily="34" charset="-122"/>
                              </a:rPr>
                              <m:t>0</m:t>
                            </m:r>
                          </m:sup>
                        </m:sSubSup>
                        <m:r>
                          <a:rPr lang="en-US" altLang="zh-CN" sz="1400" i="1">
                            <a:solidFill>
                              <a:schemeClr val="tx1"/>
                            </a:solidFill>
                            <a:latin typeface="Cambria Math" panose="02040503050406030204" pitchFamily="18" charset="0"/>
                          </a:rPr>
                          <m:t>⊕</m:t>
                        </m:r>
                        <m:sSubSup>
                          <m:sSubSupPr>
                            <m:ctrlPr>
                              <a:rPr lang="en-US" altLang="zh-CN" sz="1400" i="1" dirty="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𝑠</m:t>
                            </m:r>
                          </m:e>
                          <m:sub>
                            <m:r>
                              <a:rPr lang="en-US" altLang="zh-CN" sz="1400" i="1" dirty="0">
                                <a:solidFill>
                                  <a:schemeClr val="tx1"/>
                                </a:solidFill>
                                <a:latin typeface="Cambria Math" panose="02040503050406030204" pitchFamily="18" charset="0"/>
                              </a:rPr>
                              <m:t>𝑖</m:t>
                            </m:r>
                          </m:sub>
                          <m:sup>
                            <m:r>
                              <a:rPr lang="en-US" altLang="zh-CN" sz="1400" i="1" dirty="0">
                                <a:solidFill>
                                  <a:schemeClr val="tx1"/>
                                </a:solidFill>
                                <a:latin typeface="Cambria Math" panose="02040503050406030204" pitchFamily="18" charset="0"/>
                              </a:rPr>
                              <m:t>1</m:t>
                            </m:r>
                          </m:sup>
                        </m:sSubSup>
                      </m:e>
                    </m:d>
                    <m:r>
                      <a:rPr lang="en-US" altLang="zh-CN" sz="1400" i="1">
                        <a:solidFill>
                          <a:schemeClr val="tx1"/>
                        </a:solidFill>
                        <a:latin typeface="Cambria Math" panose="02040503050406030204" pitchFamily="18" charset="0"/>
                      </a:rPr>
                      <m:t>⊗</m:t>
                    </m:r>
                    <m:d>
                      <m:dPr>
                        <m:ctrlPr>
                          <a:rPr lang="en-US" altLang="zh-CN" sz="1400" i="1" dirty="0">
                            <a:solidFill>
                              <a:schemeClr val="tx1"/>
                            </a:solidFill>
                            <a:latin typeface="Cambria Math" panose="02040503050406030204" pitchFamily="18" charset="0"/>
                          </a:rPr>
                        </m:ctrlPr>
                      </m:dPr>
                      <m:e>
                        <m:sSubSup>
                          <m:sSubSupPr>
                            <m:ctrlPr>
                              <a:rPr lang="en-US" altLang="zh-CN" sz="1400" i="1" dirty="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𝑠</m:t>
                            </m:r>
                          </m:e>
                          <m:sub>
                            <m:r>
                              <a:rPr lang="en-US" altLang="zh-CN" sz="1400" i="1" dirty="0">
                                <a:solidFill>
                                  <a:schemeClr val="tx1"/>
                                </a:solidFill>
                                <a:latin typeface="Cambria Math" panose="02040503050406030204" pitchFamily="18" charset="0"/>
                              </a:rPr>
                              <m:t>𝑗</m:t>
                            </m:r>
                          </m:sub>
                          <m:sup>
                            <m:r>
                              <a:rPr lang="en-US" altLang="zh-CN" sz="1400" i="1" dirty="0">
                                <a:solidFill>
                                  <a:schemeClr val="tx1"/>
                                </a:solidFill>
                                <a:latin typeface="Cambria Math" panose="02040503050406030204" pitchFamily="18" charset="0"/>
                              </a:rPr>
                              <m:t>0</m:t>
                            </m:r>
                          </m:sup>
                        </m:sSubSup>
                        <m:r>
                          <a:rPr lang="en-US" altLang="zh-CN" sz="1400" i="1">
                            <a:solidFill>
                              <a:schemeClr val="tx1"/>
                            </a:solidFill>
                            <a:latin typeface="Cambria Math" panose="02040503050406030204" pitchFamily="18" charset="0"/>
                          </a:rPr>
                          <m:t>⊕</m:t>
                        </m:r>
                        <m:sSubSup>
                          <m:sSubSupPr>
                            <m:ctrlPr>
                              <a:rPr lang="en-US" altLang="zh-CN" sz="1400" i="1">
                                <a:solidFill>
                                  <a:schemeClr val="tx1"/>
                                </a:solidFill>
                                <a:latin typeface="Cambria Math" panose="02040503050406030204" pitchFamily="18" charset="0"/>
                                <a:ea typeface="微软雅黑" panose="020B0503020204020204" pitchFamily="34" charset="-122"/>
                              </a:rPr>
                            </m:ctrlPr>
                          </m:sSubSupPr>
                          <m:e>
                            <m:r>
                              <a:rPr lang="en-US" altLang="zh-CN" sz="1400" i="1">
                                <a:solidFill>
                                  <a:schemeClr val="tx1"/>
                                </a:solidFill>
                                <a:latin typeface="Cambria Math" panose="02040503050406030204" pitchFamily="18" charset="0"/>
                                <a:ea typeface="微软雅黑" panose="020B0503020204020204" pitchFamily="34" charset="-122"/>
                              </a:rPr>
                              <m:t>𝑠</m:t>
                            </m:r>
                          </m:e>
                          <m:sub>
                            <m:r>
                              <a:rPr lang="en-US" altLang="zh-CN" sz="1400" i="1">
                                <a:solidFill>
                                  <a:schemeClr val="tx1"/>
                                </a:solidFill>
                                <a:latin typeface="Cambria Math" panose="02040503050406030204" pitchFamily="18" charset="0"/>
                                <a:ea typeface="微软雅黑" panose="020B0503020204020204" pitchFamily="34" charset="-122"/>
                              </a:rPr>
                              <m:t>𝑗</m:t>
                            </m:r>
                          </m:sub>
                          <m:sup>
                            <m:r>
                              <a:rPr lang="en-US" altLang="zh-CN" sz="1400" i="1">
                                <a:solidFill>
                                  <a:schemeClr val="tx1"/>
                                </a:solidFill>
                                <a:latin typeface="Cambria Math" panose="02040503050406030204" pitchFamily="18" charset="0"/>
                                <a:ea typeface="微软雅黑" panose="020B0503020204020204" pitchFamily="34" charset="-122"/>
                              </a:rPr>
                              <m:t>1</m:t>
                            </m:r>
                          </m:sup>
                        </m:sSubSup>
                      </m:e>
                    </m:d>
                  </m:oMath>
                </a14:m>
                <a:endParaRPr lang="en-US" altLang="zh-CN" sz="1400" i="1" dirty="0">
                  <a:solidFill>
                    <a:srgbClr val="FF0000"/>
                  </a:solidFill>
                  <a:latin typeface="Cambria Math" panose="02040503050406030204" pitchFamily="18" charset="0"/>
                </a:endParaRPr>
              </a:p>
              <a:p>
                <a14:m>
                  <m:oMath xmlns:m="http://schemas.openxmlformats.org/officeDocument/2006/math">
                    <m:sSub>
                      <m:sSubPr>
                        <m:ctrlPr>
                          <a:rPr lang="en-US" altLang="zh-CN" sz="1400" i="1" dirty="0" smtClean="0">
                            <a:latin typeface="Cambria Math" panose="02040503050406030204" pitchFamily="18" charset="0"/>
                            <a:ea typeface="微软雅黑" panose="020B0503020204020204" pitchFamily="34" charset="-122"/>
                          </a:rPr>
                        </m:ctrlPr>
                      </m:sSubPr>
                      <m:e>
                        <m:r>
                          <a:rPr lang="en-US" altLang="zh-CN" sz="1400" dirty="0">
                            <a:latin typeface="Cambria Math" panose="02040503050406030204" pitchFamily="18" charset="0"/>
                            <a:ea typeface="微软雅黑" panose="020B0503020204020204" pitchFamily="34" charset="-122"/>
                          </a:rPr>
                          <m:t>𝑃</m:t>
                        </m:r>
                      </m:e>
                      <m:sub>
                        <m:r>
                          <a:rPr lang="en-US" altLang="zh-CN" sz="1400" b="0" i="0" dirty="0" smtClean="0">
                            <a:latin typeface="Cambria Math" panose="02040503050406030204" pitchFamily="18" charset="0"/>
                            <a:ea typeface="微软雅黑" panose="020B0503020204020204" pitchFamily="34" charset="-122"/>
                          </a:rPr>
                          <m:t>0</m:t>
                        </m:r>
                      </m:sub>
                    </m:sSub>
                  </m:oMath>
                </a14:m>
                <a:r>
                  <a:rPr lang="zh-CN" altLang="en-US" sz="1400" dirty="0">
                    <a:solidFill>
                      <a:schemeClr val="tx1"/>
                    </a:solidFill>
                    <a:latin typeface="微软雅黑" panose="020B0503020204020204" pitchFamily="34" charset="-122"/>
                    <a:ea typeface="微软雅黑" panose="020B0503020204020204" pitchFamily="34" charset="-122"/>
                  </a:rPr>
                  <a:t>列举</a:t>
                </a:r>
                <a14:m>
                  <m:oMath xmlns:m="http://schemas.openxmlformats.org/officeDocument/2006/math">
                    <m:sSubSup>
                      <m:sSubSupPr>
                        <m:ctrlPr>
                          <a:rPr lang="en-US" altLang="zh-CN" sz="1400" i="1" dirty="0">
                            <a:latin typeface="Cambria Math" panose="02040503050406030204" pitchFamily="18" charset="0"/>
                            <a:ea typeface="微软雅黑" panose="020B0503020204020204" pitchFamily="34" charset="-122"/>
                          </a:rPr>
                        </m:ctrlPr>
                      </m:sSubSupPr>
                      <m:e>
                        <m:r>
                          <a:rPr lang="en-US" altLang="zh-CN" sz="1400" dirty="0">
                            <a:latin typeface="Cambria Math" panose="02040503050406030204" pitchFamily="18" charset="0"/>
                            <a:ea typeface="微软雅黑" panose="020B0503020204020204" pitchFamily="34" charset="-122"/>
                          </a:rPr>
                          <m:t>𝑠</m:t>
                        </m:r>
                      </m:e>
                      <m:sub>
                        <m:r>
                          <a:rPr lang="en-US" altLang="zh-CN" sz="1400" dirty="0">
                            <a:latin typeface="Cambria Math" panose="02040503050406030204" pitchFamily="18" charset="0"/>
                            <a:ea typeface="微软雅黑" panose="020B0503020204020204" pitchFamily="34" charset="-122"/>
                          </a:rPr>
                          <m:t>𝑖</m:t>
                        </m:r>
                      </m:sub>
                      <m:sup>
                        <m:r>
                          <a:rPr lang="en-US" altLang="zh-CN" sz="1400" dirty="0">
                            <a:latin typeface="Cambria Math" panose="02040503050406030204" pitchFamily="18" charset="0"/>
                            <a:ea typeface="微软雅黑" panose="020B0503020204020204" pitchFamily="34" charset="-122"/>
                          </a:rPr>
                          <m:t>1</m:t>
                        </m:r>
                      </m:sup>
                    </m:sSubSup>
                    <m:sSubSup>
                      <m:sSubSupPr>
                        <m:ctrlPr>
                          <a:rPr lang="en-US" altLang="zh-CN" sz="1400" i="1">
                            <a:latin typeface="Cambria Math" panose="02040503050406030204" pitchFamily="18" charset="0"/>
                            <a:ea typeface="微软雅黑" panose="020B0503020204020204" pitchFamily="34" charset="-122"/>
                          </a:rPr>
                        </m:ctrlPr>
                      </m:sSubSupPr>
                      <m:e>
                        <m:r>
                          <a:rPr lang="en-US" altLang="zh-CN" sz="1400">
                            <a:latin typeface="Cambria Math" panose="02040503050406030204" pitchFamily="18" charset="0"/>
                            <a:ea typeface="微软雅黑" panose="020B0503020204020204" pitchFamily="34" charset="-122"/>
                          </a:rPr>
                          <m:t>𝑠</m:t>
                        </m:r>
                      </m:e>
                      <m:sub>
                        <m:r>
                          <a:rPr lang="en-US" altLang="zh-CN" sz="1400">
                            <a:latin typeface="Cambria Math" panose="02040503050406030204" pitchFamily="18" charset="0"/>
                            <a:ea typeface="微软雅黑" panose="020B0503020204020204" pitchFamily="34" charset="-122"/>
                          </a:rPr>
                          <m:t>𝑗</m:t>
                        </m:r>
                      </m:sub>
                      <m:sup>
                        <m:r>
                          <a:rPr lang="en-US" altLang="zh-CN" sz="1400">
                            <a:latin typeface="Cambria Math" panose="02040503050406030204" pitchFamily="18" charset="0"/>
                            <a:ea typeface="微软雅黑" panose="020B0503020204020204" pitchFamily="34" charset="-122"/>
                          </a:rPr>
                          <m:t>1</m:t>
                        </m:r>
                      </m:sup>
                    </m:sSubSup>
                    <m:r>
                      <a:rPr lang="zh-CN" altLang="en-US" sz="1400">
                        <a:latin typeface="Cambria Math" panose="02040503050406030204" pitchFamily="18" charset="0"/>
                        <a:ea typeface="微软雅黑" panose="020B0503020204020204" pitchFamily="34" charset="-122"/>
                      </a:rPr>
                      <m:t>的</m:t>
                    </m:r>
                  </m:oMath>
                </a14:m>
                <a:r>
                  <a:rPr lang="zh-CN" altLang="en-US" sz="1400" dirty="0">
                    <a:latin typeface="微软雅黑" panose="020B0503020204020204" pitchFamily="34" charset="-122"/>
                    <a:ea typeface="微软雅黑" panose="020B0503020204020204" pitchFamily="34" charset="-122"/>
                  </a:rPr>
                  <a:t>情况</a:t>
                </a:r>
                <a:r>
                  <a:rPr lang="en-US" altLang="zh-CN" sz="1400" dirty="0"/>
                  <a:t>(</a:t>
                </a:r>
                <a14:m>
                  <m:oMath xmlns:m="http://schemas.openxmlformats.org/officeDocument/2006/math">
                    <m:r>
                      <a:rPr lang="en-US" altLang="zh-CN" sz="1400" b="0" i="1" smtClean="0">
                        <a:latin typeface="Cambria Math" panose="02040503050406030204" pitchFamily="18" charset="0"/>
                      </a:rPr>
                      <m:t>00,01,10,11</m:t>
                    </m:r>
                  </m:oMath>
                </a14:m>
                <a:r>
                  <a:rPr lang="en-US" altLang="zh-CN" sz="1400" dirty="0"/>
                  <a:t>)</a:t>
                </a:r>
                <a:r>
                  <a:rPr lang="zh-CN" altLang="en-US" sz="1400" dirty="0"/>
                  <a:t>，</a:t>
                </a:r>
                <a:r>
                  <a:rPr lang="zh-CN" altLang="en-US" sz="1400" dirty="0">
                    <a:latin typeface="微软雅黑" panose="020B0503020204020204" pitchFamily="34" charset="-122"/>
                    <a:ea typeface="微软雅黑" panose="020B0503020204020204" pitchFamily="34" charset="-122"/>
                  </a:rPr>
                  <a:t>并用随机比特</a:t>
                </a:r>
                <a14:m>
                  <m:oMath xmlns:m="http://schemas.openxmlformats.org/officeDocument/2006/math">
                    <m:r>
                      <a:rPr lang="zh-CN" altLang="en-US" sz="1400" i="1" dirty="0" smtClean="0">
                        <a:latin typeface="Cambria Math" panose="02040503050406030204" pitchFamily="18" charset="0"/>
                        <a:ea typeface="微软雅黑" panose="020B0503020204020204" pitchFamily="34" charset="-122"/>
                      </a:rPr>
                      <m:t>位</m:t>
                    </m:r>
                    <m:r>
                      <a:rPr lang="en-US" altLang="zh-CN" sz="1400" i="1">
                        <a:latin typeface="Cambria Math" panose="02040503050406030204" pitchFamily="18" charset="0"/>
                        <a:ea typeface="微软雅黑" panose="020B0503020204020204" pitchFamily="34" charset="-122"/>
                      </a:rPr>
                      <m:t>𝑟</m:t>
                    </m:r>
                  </m:oMath>
                </a14:m>
                <a:r>
                  <a:rPr lang="zh-CN" altLang="en-US" sz="1400" dirty="0">
                    <a:latin typeface="微软雅黑" panose="020B0503020204020204" pitchFamily="34" charset="-122"/>
                    <a:ea typeface="微软雅黑" panose="020B0503020204020204" pitchFamily="34" charset="-122"/>
                  </a:rPr>
                  <a:t>异或结果发送给</a:t>
                </a:r>
                <a14:m>
                  <m:oMath xmlns:m="http://schemas.openxmlformats.org/officeDocument/2006/math">
                    <m:sSub>
                      <m:sSubPr>
                        <m:ctrlPr>
                          <a:rPr lang="en-US" altLang="zh-CN" sz="1400" i="1" dirty="0">
                            <a:latin typeface="Cambria Math" panose="02040503050406030204" pitchFamily="18" charset="0"/>
                            <a:ea typeface="微软雅黑" panose="020B0503020204020204" pitchFamily="34" charset="-122"/>
                          </a:rPr>
                        </m:ctrlPr>
                      </m:sSubPr>
                      <m:e>
                        <m:r>
                          <a:rPr lang="en-US" altLang="zh-CN" sz="1400" dirty="0">
                            <a:latin typeface="Cambria Math" panose="02040503050406030204" pitchFamily="18" charset="0"/>
                            <a:ea typeface="微软雅黑" panose="020B0503020204020204" pitchFamily="34" charset="-122"/>
                          </a:rPr>
                          <m:t>𝑃</m:t>
                        </m:r>
                      </m:e>
                      <m:sub>
                        <m:r>
                          <a:rPr lang="en-US" altLang="zh-CN" sz="1400" dirty="0">
                            <a:latin typeface="Cambria Math" panose="02040503050406030204" pitchFamily="18" charset="0"/>
                            <a:ea typeface="微软雅黑" panose="020B0503020204020204" pitchFamily="34" charset="-122"/>
                          </a:rPr>
                          <m:t>1</m:t>
                        </m:r>
                      </m:sub>
                    </m:sSub>
                    <m:r>
                      <a:rPr lang="en-US" altLang="zh-CN" sz="1400" i="1" dirty="0">
                        <a:latin typeface="Cambria Math" panose="02040503050406030204" pitchFamily="18" charset="0"/>
                        <a:ea typeface="微软雅黑" panose="020B0503020204020204" pitchFamily="34" charset="-122"/>
                      </a:rPr>
                      <m:t> </m:t>
                    </m:r>
                    <m:r>
                      <a:rPr lang="zh-CN" altLang="en-US" sz="1400" i="1" dirty="0"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𝑟</m:t>
                    </m:r>
                    <m:r>
                      <a:rPr lang="en-US" altLang="zh-CN" sz="1400" i="1">
                        <a:latin typeface="Cambria Math" panose="02040503050406030204" pitchFamily="18" charset="0"/>
                      </a:rPr>
                      <m:t>⊕</m:t>
                    </m:r>
                    <m:r>
                      <a:rPr lang="en-US" altLang="zh-CN" sz="1400" b="0" i="1" smtClean="0">
                        <a:latin typeface="Cambria Math" panose="02040503050406030204" pitchFamily="18" charset="0"/>
                        <a:ea typeface="微软雅黑" panose="020B0503020204020204" pitchFamily="34" charset="-122"/>
                      </a:rPr>
                      <m:t>𝑓</m:t>
                    </m:r>
                    <m:r>
                      <a:rPr lang="en-US" altLang="zh-CN" sz="1400" b="0" i="1" smtClean="0">
                        <a:latin typeface="Cambria Math" panose="02040503050406030204" pitchFamily="18" charset="0"/>
                        <a:ea typeface="Cambria Math" panose="02040503050406030204" pitchFamily="18" charset="0"/>
                      </a:rPr>
                      <m:t>∙</m:t>
                    </m:r>
                    <m:d>
                      <m:dPr>
                        <m:ctrlPr>
                          <a:rPr lang="en-US" altLang="zh-CN" sz="1400" b="0" i="1" smtClean="0">
                            <a:latin typeface="Cambria Math" panose="02040503050406030204" pitchFamily="18" charset="0"/>
                            <a:ea typeface="Cambria Math" panose="02040503050406030204" pitchFamily="18" charset="0"/>
                          </a:rPr>
                        </m:ctrlPr>
                      </m:dPr>
                      <m:e>
                        <m:sSubSup>
                          <m:sSubSupPr>
                            <m:ctrlPr>
                              <a:rPr lang="en-US" altLang="zh-CN" sz="1400" i="1" dirty="0">
                                <a:latin typeface="Cambria Math" panose="02040503050406030204" pitchFamily="18" charset="0"/>
                              </a:rPr>
                            </m:ctrlPr>
                          </m:sSubSupPr>
                          <m:e>
                            <m:r>
                              <a:rPr lang="en-US" altLang="zh-CN" sz="1400" i="1" dirty="0">
                                <a:latin typeface="Cambria Math" panose="02040503050406030204" pitchFamily="18" charset="0"/>
                              </a:rPr>
                              <m:t>𝑠</m:t>
                            </m:r>
                          </m:e>
                          <m:sub>
                            <m:r>
                              <a:rPr lang="en-US" altLang="zh-CN" sz="1400" i="1" dirty="0">
                                <a:latin typeface="Cambria Math" panose="02040503050406030204" pitchFamily="18" charset="0"/>
                              </a:rPr>
                              <m:t>𝑖</m:t>
                            </m:r>
                          </m:sub>
                          <m:sup>
                            <m:r>
                              <a:rPr lang="en-US" altLang="zh-CN" sz="1400" i="1" dirty="0">
                                <a:latin typeface="Cambria Math" panose="02040503050406030204" pitchFamily="18" charset="0"/>
                              </a:rPr>
                              <m:t>1</m:t>
                            </m:r>
                          </m:sup>
                        </m:sSubSup>
                        <m:r>
                          <a:rPr lang="en-US" altLang="zh-CN" sz="1400" b="0" i="1" dirty="0" smtClean="0">
                            <a:latin typeface="Cambria Math" panose="02040503050406030204" pitchFamily="18" charset="0"/>
                          </a:rPr>
                          <m:t>,</m:t>
                        </m:r>
                        <m:sSubSup>
                          <m:sSubSupPr>
                            <m:ctrlPr>
                              <a:rPr lang="en-US" altLang="zh-CN" sz="1400" i="1">
                                <a:latin typeface="Cambria Math" panose="02040503050406030204" pitchFamily="18" charset="0"/>
                                <a:ea typeface="微软雅黑" panose="020B0503020204020204" pitchFamily="34" charset="-122"/>
                              </a:rPr>
                            </m:ctrlPr>
                          </m:sSubSupPr>
                          <m:e>
                            <m:r>
                              <a:rPr lang="en-US" altLang="zh-CN" sz="1400" i="1">
                                <a:latin typeface="Cambria Math" panose="02040503050406030204" pitchFamily="18" charset="0"/>
                                <a:ea typeface="微软雅黑" panose="020B0503020204020204" pitchFamily="34" charset="-122"/>
                              </a:rPr>
                              <m:t>𝑠</m:t>
                            </m:r>
                          </m:e>
                          <m:sub>
                            <m:r>
                              <a:rPr lang="en-US" altLang="zh-CN" sz="1400" i="1">
                                <a:latin typeface="Cambria Math" panose="02040503050406030204" pitchFamily="18" charset="0"/>
                                <a:ea typeface="微软雅黑" panose="020B0503020204020204" pitchFamily="34" charset="-122"/>
                              </a:rPr>
                              <m:t>𝑗</m:t>
                            </m:r>
                          </m:sub>
                          <m:sup>
                            <m:r>
                              <a:rPr lang="en-US" altLang="zh-CN" sz="1400" i="1">
                                <a:latin typeface="Cambria Math" panose="02040503050406030204" pitchFamily="18" charset="0"/>
                                <a:ea typeface="微软雅黑" panose="020B0503020204020204" pitchFamily="34" charset="-122"/>
                              </a:rPr>
                              <m:t>1</m:t>
                            </m:r>
                          </m:sup>
                        </m:sSubSup>
                      </m:e>
                    </m:d>
                    <m:r>
                      <a:rPr lang="en-US" altLang="zh-CN" sz="1400" b="0" i="1" smtClean="0">
                        <a:latin typeface="Cambria Math" panose="02040503050406030204" pitchFamily="18" charset="0"/>
                        <a:ea typeface="微软雅黑" panose="020B0503020204020204" pitchFamily="34" charset="-122"/>
                      </a:rPr>
                      <m:t>=</m:t>
                    </m:r>
                    <m:d>
                      <m:dPr>
                        <m:begChr m:val="{"/>
                        <m:endChr m:val=""/>
                        <m:ctrlPr>
                          <a:rPr lang="en-US" altLang="zh-CN" sz="1400" b="0" i="1" smtClean="0">
                            <a:latin typeface="Cambria Math" panose="02040503050406030204" pitchFamily="18" charset="0"/>
                            <a:ea typeface="微软雅黑" panose="020B0503020204020204" pitchFamily="34" charset="-122"/>
                          </a:rPr>
                        </m:ctrlPr>
                      </m:dPr>
                      <m:e>
                        <m:eqArr>
                          <m:eqArrPr>
                            <m:ctrlPr>
                              <a:rPr lang="en-US" altLang="zh-CN" sz="1400" b="0" i="1" smtClean="0">
                                <a:latin typeface="Cambria Math" panose="02040503050406030204" pitchFamily="18" charset="0"/>
                                <a:ea typeface="微软雅黑" panose="020B0503020204020204" pitchFamily="34" charset="-122"/>
                              </a:rPr>
                            </m:ctrlPr>
                          </m:eqArrPr>
                          <m:e>
                            <m:r>
                              <a:rPr lang="en-US" altLang="zh-CN" sz="1400" i="1">
                                <a:latin typeface="Cambria Math" panose="02040503050406030204" pitchFamily="18" charset="0"/>
                                <a:ea typeface="微软雅黑" panose="020B0503020204020204" pitchFamily="34" charset="-122"/>
                              </a:rPr>
                              <m:t>𝑟</m:t>
                            </m:r>
                            <m:r>
                              <a:rPr lang="en-US" altLang="zh-CN" sz="1400" i="1">
                                <a:latin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𝑓</m:t>
                            </m:r>
                            <m:r>
                              <a:rPr lang="en-US" altLang="zh-CN" sz="1400" i="1">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ea typeface="Cambria Math" panose="02040503050406030204" pitchFamily="18" charset="0"/>
                                  </a:rPr>
                                </m:ctrlPr>
                              </m:dPr>
                              <m:e>
                                <m:r>
                                  <a:rPr lang="en-US" altLang="zh-CN" sz="1400" b="0" i="1" dirty="0" smtClean="0">
                                    <a:latin typeface="Cambria Math" panose="02040503050406030204" pitchFamily="18" charset="0"/>
                                  </a:rPr>
                                  <m:t>0</m:t>
                                </m:r>
                                <m:r>
                                  <a:rPr lang="en-US" altLang="zh-CN" sz="1400" i="1" dirty="0">
                                    <a:latin typeface="Cambria Math" panose="02040503050406030204" pitchFamily="18" charset="0"/>
                                  </a:rPr>
                                  <m:t>,</m:t>
                                </m:r>
                                <m:r>
                                  <a:rPr lang="en-US" altLang="zh-CN" sz="1400" b="0" i="1" smtClean="0">
                                    <a:latin typeface="Cambria Math" panose="02040503050406030204" pitchFamily="18" charset="0"/>
                                    <a:ea typeface="微软雅黑" panose="020B0503020204020204" pitchFamily="34" charset="-122"/>
                                  </a:rPr>
                                  <m:t>0</m:t>
                                </m:r>
                              </m:e>
                            </m:d>
                          </m:e>
                          <m:e>
                            <m:r>
                              <a:rPr lang="en-US" altLang="zh-CN" sz="1400" i="1">
                                <a:latin typeface="Cambria Math" panose="02040503050406030204" pitchFamily="18" charset="0"/>
                                <a:ea typeface="微软雅黑" panose="020B0503020204020204" pitchFamily="34" charset="-122"/>
                              </a:rPr>
                              <m:t>𝑟</m:t>
                            </m:r>
                            <m:r>
                              <a:rPr lang="en-US" altLang="zh-CN" sz="1400" i="1">
                                <a:latin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𝑓</m:t>
                            </m:r>
                            <m:r>
                              <a:rPr lang="en-US" altLang="zh-CN" sz="1400" i="1">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ea typeface="Cambria Math" panose="02040503050406030204" pitchFamily="18" charset="0"/>
                                  </a:rPr>
                                </m:ctrlPr>
                              </m:dPr>
                              <m:e>
                                <m:r>
                                  <a:rPr lang="en-US" altLang="zh-CN" sz="1400" b="0" i="1" dirty="0" smtClean="0">
                                    <a:latin typeface="Cambria Math" panose="02040503050406030204" pitchFamily="18" charset="0"/>
                                  </a:rPr>
                                  <m:t>0</m:t>
                                </m:r>
                                <m:r>
                                  <a:rPr lang="en-US" altLang="zh-CN" sz="1400" i="1" dirty="0">
                                    <a:latin typeface="Cambria Math" panose="02040503050406030204" pitchFamily="18" charset="0"/>
                                  </a:rPr>
                                  <m:t>,</m:t>
                                </m:r>
                                <m:r>
                                  <a:rPr lang="en-US" altLang="zh-CN" sz="1400" b="0" i="1" smtClean="0">
                                    <a:latin typeface="Cambria Math" panose="02040503050406030204" pitchFamily="18" charset="0"/>
                                    <a:ea typeface="微软雅黑" panose="020B0503020204020204" pitchFamily="34" charset="-122"/>
                                  </a:rPr>
                                  <m:t>1</m:t>
                                </m:r>
                              </m:e>
                            </m:d>
                          </m:e>
                          <m:e>
                            <m:r>
                              <a:rPr lang="en-US" altLang="zh-CN" sz="1400" i="1">
                                <a:latin typeface="Cambria Math" panose="02040503050406030204" pitchFamily="18" charset="0"/>
                                <a:ea typeface="微软雅黑" panose="020B0503020204020204" pitchFamily="34" charset="-122"/>
                              </a:rPr>
                              <m:t>𝑟</m:t>
                            </m:r>
                            <m:r>
                              <a:rPr lang="en-US" altLang="zh-CN" sz="1400" i="1">
                                <a:latin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𝑓</m:t>
                            </m:r>
                            <m:r>
                              <a:rPr lang="en-US" altLang="zh-CN" sz="1400" i="1">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ea typeface="Cambria Math" panose="02040503050406030204" pitchFamily="18" charset="0"/>
                                  </a:rPr>
                                </m:ctrlPr>
                              </m:dPr>
                              <m:e>
                                <m:r>
                                  <a:rPr lang="en-US" altLang="zh-CN" sz="1400" b="0" i="1" dirty="0" smtClean="0">
                                    <a:latin typeface="Cambria Math" panose="02040503050406030204" pitchFamily="18" charset="0"/>
                                  </a:rPr>
                                  <m:t>1</m:t>
                                </m:r>
                                <m:r>
                                  <a:rPr lang="en-US" altLang="zh-CN" sz="1400" i="1" dirty="0">
                                    <a:latin typeface="Cambria Math" panose="02040503050406030204" pitchFamily="18" charset="0"/>
                                  </a:rPr>
                                  <m:t>,</m:t>
                                </m:r>
                                <m:r>
                                  <a:rPr lang="en-US" altLang="zh-CN" sz="1400" b="0" i="1" smtClean="0">
                                    <a:latin typeface="Cambria Math" panose="02040503050406030204" pitchFamily="18" charset="0"/>
                                    <a:ea typeface="微软雅黑" panose="020B0503020204020204" pitchFamily="34" charset="-122"/>
                                  </a:rPr>
                                  <m:t>0</m:t>
                                </m:r>
                              </m:e>
                            </m:d>
                          </m:e>
                          <m:e>
                            <m:r>
                              <a:rPr lang="en-US" altLang="zh-CN" sz="1400" i="1">
                                <a:latin typeface="Cambria Math" panose="02040503050406030204" pitchFamily="18" charset="0"/>
                                <a:ea typeface="微软雅黑" panose="020B0503020204020204" pitchFamily="34" charset="-122"/>
                              </a:rPr>
                              <m:t>𝑟</m:t>
                            </m:r>
                            <m:r>
                              <a:rPr lang="en-US" altLang="zh-CN" sz="1400" i="1">
                                <a:latin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𝑓</m:t>
                            </m:r>
                            <m:r>
                              <a:rPr lang="en-US" altLang="zh-CN" sz="1400" i="1">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ea typeface="Cambria Math" panose="02040503050406030204" pitchFamily="18" charset="0"/>
                                  </a:rPr>
                                </m:ctrlPr>
                              </m:dPr>
                              <m:e>
                                <m:r>
                                  <a:rPr lang="en-US" altLang="zh-CN" sz="1400" b="0" i="1" dirty="0" smtClean="0">
                                    <a:latin typeface="Cambria Math" panose="02040503050406030204" pitchFamily="18" charset="0"/>
                                  </a:rPr>
                                  <m:t>1</m:t>
                                </m:r>
                                <m:r>
                                  <a:rPr lang="en-US" altLang="zh-CN" sz="1400" i="1" dirty="0">
                                    <a:latin typeface="Cambria Math" panose="02040503050406030204" pitchFamily="18" charset="0"/>
                                  </a:rPr>
                                  <m:t>,</m:t>
                                </m:r>
                                <m:r>
                                  <a:rPr lang="en-US" altLang="zh-CN" sz="1400" b="0" i="1" smtClean="0">
                                    <a:latin typeface="Cambria Math" panose="02040503050406030204" pitchFamily="18" charset="0"/>
                                    <a:ea typeface="微软雅黑" panose="020B0503020204020204" pitchFamily="34" charset="-122"/>
                                  </a:rPr>
                                  <m:t>1</m:t>
                                </m:r>
                              </m:e>
                            </m:d>
                          </m:e>
                        </m:eqArr>
                      </m:e>
                    </m:d>
                  </m:oMath>
                </a14:m>
                <a:endParaRPr lang="en-US" altLang="zh-CN" sz="1400" dirty="0">
                  <a:solidFill>
                    <a:schemeClr val="tx1"/>
                  </a:solidFill>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400" i="1" dirty="0" smtClean="0">
                            <a:latin typeface="Cambria Math" panose="02040503050406030204" pitchFamily="18" charset="0"/>
                            <a:ea typeface="微软雅黑" panose="020B0503020204020204" pitchFamily="34" charset="-122"/>
                          </a:rPr>
                        </m:ctrlPr>
                      </m:sSubPr>
                      <m:e>
                        <m:r>
                          <a:rPr lang="en-US" altLang="zh-CN" sz="1400" dirty="0">
                            <a:latin typeface="Cambria Math" panose="02040503050406030204" pitchFamily="18" charset="0"/>
                            <a:ea typeface="微软雅黑" panose="020B0503020204020204" pitchFamily="34" charset="-122"/>
                          </a:rPr>
                          <m:t>𝑃</m:t>
                        </m:r>
                      </m:e>
                      <m:sub>
                        <m:r>
                          <a:rPr lang="en-US" altLang="zh-CN" sz="1400" b="0" i="0" dirty="0" smtClean="0">
                            <a:latin typeface="Cambria Math" panose="02040503050406030204" pitchFamily="18" charset="0"/>
                            <a:ea typeface="微软雅黑" panose="020B0503020204020204" pitchFamily="34" charset="-122"/>
                          </a:rPr>
                          <m:t>1</m:t>
                        </m:r>
                      </m:sub>
                    </m:sSub>
                    <m:r>
                      <a:rPr lang="zh-CN" altLang="en-US" sz="1400" i="1" dirty="0">
                        <a:latin typeface="Cambria Math" panose="02040503050406030204" pitchFamily="18" charset="0"/>
                        <a:ea typeface="微软雅黑" panose="020B0503020204020204" pitchFamily="34" charset="-122"/>
                      </a:rPr>
                      <m:t>得到</m:t>
                    </m:r>
                    <m:r>
                      <a:rPr lang="en-US" altLang="zh-CN" sz="1400" i="1">
                        <a:latin typeface="Cambria Math" panose="02040503050406030204" pitchFamily="18" charset="0"/>
                        <a:ea typeface="微软雅黑" panose="020B0503020204020204" pitchFamily="34" charset="-122"/>
                      </a:rPr>
                      <m:t>𝑟</m:t>
                    </m:r>
                    <m:r>
                      <a:rPr lang="en-US" altLang="zh-CN" sz="1400" i="1">
                        <a:latin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𝑓</m:t>
                    </m:r>
                    <m:r>
                      <a:rPr lang="en-US" altLang="zh-CN" sz="1400" i="1">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ea typeface="Cambria Math" panose="02040503050406030204" pitchFamily="18" charset="0"/>
                          </a:rPr>
                        </m:ctrlPr>
                      </m:dPr>
                      <m:e>
                        <m:sSubSup>
                          <m:sSubSupPr>
                            <m:ctrlPr>
                              <a:rPr lang="en-US" altLang="zh-CN" sz="1400" i="1" dirty="0">
                                <a:latin typeface="Cambria Math" panose="02040503050406030204" pitchFamily="18" charset="0"/>
                              </a:rPr>
                            </m:ctrlPr>
                          </m:sSubSupPr>
                          <m:e>
                            <m:r>
                              <a:rPr lang="en-US" altLang="zh-CN" sz="1400" i="1" dirty="0">
                                <a:latin typeface="Cambria Math" panose="02040503050406030204" pitchFamily="18" charset="0"/>
                              </a:rPr>
                              <m:t>𝑠</m:t>
                            </m:r>
                          </m:e>
                          <m:sub>
                            <m:r>
                              <a:rPr lang="en-US" altLang="zh-CN" sz="1400" i="1" dirty="0">
                                <a:latin typeface="Cambria Math" panose="02040503050406030204" pitchFamily="18" charset="0"/>
                              </a:rPr>
                              <m:t>𝑖</m:t>
                            </m:r>
                          </m:sub>
                          <m:sup>
                            <m:r>
                              <a:rPr lang="en-US" altLang="zh-CN" sz="1400" i="1" dirty="0">
                                <a:latin typeface="Cambria Math" panose="02040503050406030204" pitchFamily="18" charset="0"/>
                              </a:rPr>
                              <m:t>1</m:t>
                            </m:r>
                          </m:sup>
                        </m:sSubSup>
                        <m:r>
                          <a:rPr lang="en-US" altLang="zh-CN" sz="1400" i="1" dirty="0">
                            <a:latin typeface="Cambria Math" panose="02040503050406030204" pitchFamily="18" charset="0"/>
                          </a:rPr>
                          <m:t>,</m:t>
                        </m:r>
                        <m:sSubSup>
                          <m:sSubSupPr>
                            <m:ctrlPr>
                              <a:rPr lang="en-US" altLang="zh-CN" sz="1400" i="1">
                                <a:latin typeface="Cambria Math" panose="02040503050406030204" pitchFamily="18" charset="0"/>
                                <a:ea typeface="微软雅黑" panose="020B0503020204020204" pitchFamily="34" charset="-122"/>
                              </a:rPr>
                            </m:ctrlPr>
                          </m:sSubSupPr>
                          <m:e>
                            <m:r>
                              <a:rPr lang="en-US" altLang="zh-CN" sz="1400" i="1">
                                <a:latin typeface="Cambria Math" panose="02040503050406030204" pitchFamily="18" charset="0"/>
                                <a:ea typeface="微软雅黑" panose="020B0503020204020204" pitchFamily="34" charset="-122"/>
                              </a:rPr>
                              <m:t>𝑠</m:t>
                            </m:r>
                          </m:e>
                          <m:sub>
                            <m:r>
                              <a:rPr lang="en-US" altLang="zh-CN" sz="1400" i="1">
                                <a:latin typeface="Cambria Math" panose="02040503050406030204" pitchFamily="18" charset="0"/>
                                <a:ea typeface="微软雅黑" panose="020B0503020204020204" pitchFamily="34" charset="-122"/>
                              </a:rPr>
                              <m:t>𝑗</m:t>
                            </m:r>
                          </m:sub>
                          <m:sup>
                            <m:r>
                              <a:rPr lang="en-US" altLang="zh-CN" sz="1400" i="1">
                                <a:latin typeface="Cambria Math" panose="02040503050406030204" pitchFamily="18" charset="0"/>
                                <a:ea typeface="微软雅黑" panose="020B0503020204020204" pitchFamily="34" charset="-122"/>
                              </a:rPr>
                              <m:t>1</m:t>
                            </m:r>
                          </m:sup>
                        </m:sSubSup>
                      </m:e>
                    </m:d>
                  </m:oMath>
                </a14:m>
                <a:r>
                  <a:rPr lang="zh-CN" altLang="en-US" sz="1400" dirty="0">
                    <a:latin typeface="微软雅黑" panose="020B0503020204020204" pitchFamily="34" charset="-122"/>
                    <a:ea typeface="微软雅黑" panose="020B0503020204020204" pitchFamily="34" charset="-122"/>
                  </a:rPr>
                  <a:t>所有结果</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计算</a:t>
                </a:r>
                <a14:m>
                  <m:oMath xmlns:m="http://schemas.openxmlformats.org/officeDocument/2006/math">
                    <m:r>
                      <a:rPr lang="zh-CN" altLang="en-US" sz="1400">
                        <a:latin typeface="Cambria Math" panose="02040503050406030204" pitchFamily="18" charset="0"/>
                        <a:ea typeface="微软雅黑" panose="020B0503020204020204" pitchFamily="34" charset="-122"/>
                      </a:rPr>
                      <m:t>：</m:t>
                    </m:r>
                  </m:oMath>
                </a14:m>
                <a:r>
                  <a:rPr lang="en-US" altLang="zh-CN" sz="1400" dirty="0">
                    <a:solidFill>
                      <a:srgbClr val="FF0000"/>
                    </a:solidFill>
                    <a:ea typeface="微软雅黑" panose="020B0503020204020204" pitchFamily="34" charset="-122"/>
                  </a:rPr>
                  <a:t> </a:t>
                </a:r>
                <a14:m>
                  <m:oMath xmlns:m="http://schemas.openxmlformats.org/officeDocument/2006/math">
                    <m:sSub>
                      <m:sSubPr>
                        <m:ctrlPr>
                          <a:rPr lang="en-US" altLang="zh-CN" sz="1400" i="1" smtClean="0">
                            <a:solidFill>
                              <a:schemeClr val="tx1"/>
                            </a:solidFill>
                            <a:latin typeface="Cambria Math" panose="02040503050406030204" pitchFamily="18" charset="0"/>
                            <a:ea typeface="微软雅黑" panose="020B0503020204020204" pitchFamily="34" charset="-122"/>
                          </a:rPr>
                        </m:ctrlPr>
                      </m:sSubPr>
                      <m:e>
                        <m:r>
                          <a:rPr lang="en-US" altLang="zh-CN" sz="1400" i="1">
                            <a:solidFill>
                              <a:schemeClr val="tx1"/>
                            </a:solidFill>
                            <a:latin typeface="Cambria Math" panose="02040503050406030204" pitchFamily="18" charset="0"/>
                            <a:ea typeface="微软雅黑" panose="020B0503020204020204" pitchFamily="34" charset="-122"/>
                          </a:rPr>
                          <m:t>𝑤</m:t>
                        </m:r>
                      </m:e>
                      <m:sub>
                        <m:r>
                          <a:rPr lang="en-US" altLang="zh-CN" sz="1400" i="1">
                            <a:solidFill>
                              <a:schemeClr val="tx1"/>
                            </a:solidFill>
                            <a:latin typeface="Cambria Math" panose="02040503050406030204" pitchFamily="18" charset="0"/>
                            <a:ea typeface="微软雅黑" panose="020B0503020204020204" pitchFamily="34" charset="-122"/>
                          </a:rPr>
                          <m:t>𝑘</m:t>
                        </m:r>
                      </m:sub>
                    </m:sSub>
                    <m:r>
                      <a:rPr lang="en-US" altLang="zh-CN" sz="1400" i="1">
                        <a:solidFill>
                          <a:schemeClr val="tx1"/>
                        </a:solidFill>
                        <a:latin typeface="Cambria Math" panose="02040503050406030204" pitchFamily="18" charset="0"/>
                        <a:ea typeface="微软雅黑" panose="020B0503020204020204" pitchFamily="34" charset="-122"/>
                      </a:rPr>
                      <m:t>=</m:t>
                    </m:r>
                    <m:d>
                      <m:dPr>
                        <m:ctrlPr>
                          <a:rPr lang="en-US" altLang="zh-CN" sz="1400" i="1">
                            <a:solidFill>
                              <a:schemeClr val="tx1"/>
                            </a:solidFill>
                            <a:latin typeface="Cambria Math" panose="02040503050406030204" pitchFamily="18" charset="0"/>
                            <a:ea typeface="微软雅黑" panose="020B0503020204020204" pitchFamily="34" charset="-122"/>
                          </a:rPr>
                        </m:ctrlPr>
                      </m:dPr>
                      <m:e>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sty m:val="p"/>
                              </m:rPr>
                              <a:rPr lang="en-US" altLang="zh-CN" sz="1400">
                                <a:solidFill>
                                  <a:schemeClr val="tx1"/>
                                </a:solidFill>
                                <a:latin typeface="Cambria Math" panose="02040503050406030204" pitchFamily="18" charset="0"/>
                                <a:ea typeface="微软雅黑" panose="020B0503020204020204" pitchFamily="34" charset="-122"/>
                              </a:rPr>
                              <m:t>w</m:t>
                            </m:r>
                          </m:e>
                          <m:sub>
                            <m:r>
                              <m:rPr>
                                <m:sty m:val="p"/>
                              </m:rPr>
                              <a:rPr lang="en-US" altLang="zh-CN" sz="1400">
                                <a:solidFill>
                                  <a:schemeClr val="tx1"/>
                                </a:solidFill>
                                <a:latin typeface="Cambria Math" panose="02040503050406030204" pitchFamily="18" charset="0"/>
                                <a:ea typeface="微软雅黑" panose="020B0503020204020204" pitchFamily="34" charset="-122"/>
                              </a:rPr>
                              <m:t>i</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sty m:val="p"/>
                              </m:rPr>
                              <a:rPr lang="en-US" altLang="zh-CN" sz="1400">
                                <a:solidFill>
                                  <a:schemeClr val="tx1"/>
                                </a:solidFill>
                                <a:latin typeface="Cambria Math" panose="02040503050406030204" pitchFamily="18" charset="0"/>
                                <a:ea typeface="微软雅黑" panose="020B0503020204020204" pitchFamily="34" charset="-122"/>
                              </a:rPr>
                              <m:t>w</m:t>
                            </m:r>
                          </m:e>
                          <m:sub>
                            <m:r>
                              <m:rPr>
                                <m:sty m:val="p"/>
                              </m:rPr>
                              <a:rPr lang="en-US" altLang="zh-CN" sz="1400">
                                <a:solidFill>
                                  <a:schemeClr val="tx1"/>
                                </a:solidFill>
                                <a:latin typeface="Cambria Math" panose="02040503050406030204" pitchFamily="18" charset="0"/>
                                <a:ea typeface="微软雅黑" panose="020B0503020204020204" pitchFamily="34" charset="-122"/>
                              </a:rPr>
                              <m:t>j</m:t>
                            </m:r>
                          </m:sub>
                        </m:sSub>
                      </m:e>
                    </m:d>
                    <m:r>
                      <a:rPr lang="en-US" altLang="zh-CN" sz="1400">
                        <a:solidFill>
                          <a:schemeClr val="tx1"/>
                        </a:solidFill>
                        <a:latin typeface="Cambria Math" panose="02040503050406030204" pitchFamily="18" charset="0"/>
                        <a:ea typeface="微软雅黑" panose="020B0503020204020204" pitchFamily="34" charset="-122"/>
                      </a:rPr>
                      <m:t>=</m:t>
                    </m:r>
                    <m:r>
                      <a:rPr lang="en-US" altLang="zh-CN" sz="1400" i="1">
                        <a:solidFill>
                          <a:schemeClr val="tx1"/>
                        </a:solidFill>
                        <a:latin typeface="Cambria Math" panose="02040503050406030204" pitchFamily="18" charset="0"/>
                        <a:ea typeface="微软雅黑" panose="020B0503020204020204" pitchFamily="34" charset="-122"/>
                      </a:rPr>
                      <m:t>(</m:t>
                    </m:r>
                    <m:sSubSup>
                      <m:sSubSupPr>
                        <m:ctrlPr>
                          <a:rPr lang="en-US" altLang="zh-CN" sz="1400" i="1">
                            <a:solidFill>
                              <a:schemeClr val="tx1"/>
                            </a:solidFill>
                            <a:latin typeface="Cambria Math" panose="02040503050406030204" pitchFamily="18" charset="0"/>
                            <a:ea typeface="微软雅黑" panose="020B0503020204020204" pitchFamily="34" charset="-122"/>
                          </a:rPr>
                        </m:ctrlPr>
                      </m:sSubSupPr>
                      <m:e>
                        <m:r>
                          <a:rPr lang="en-US" altLang="zh-CN" sz="1400" i="1">
                            <a:solidFill>
                              <a:schemeClr val="tx1"/>
                            </a:solidFill>
                            <a:latin typeface="Cambria Math" panose="02040503050406030204" pitchFamily="18" charset="0"/>
                            <a:ea typeface="微软雅黑" panose="020B0503020204020204" pitchFamily="34" charset="-122"/>
                          </a:rPr>
                          <m:t>𝑠</m:t>
                        </m:r>
                      </m:e>
                      <m:sub>
                        <m:r>
                          <a:rPr lang="en-US" altLang="zh-CN" sz="1400" i="1">
                            <a:solidFill>
                              <a:schemeClr val="tx1"/>
                            </a:solidFill>
                            <a:latin typeface="Cambria Math" panose="02040503050406030204" pitchFamily="18" charset="0"/>
                            <a:ea typeface="微软雅黑" panose="020B0503020204020204" pitchFamily="34" charset="-122"/>
                          </a:rPr>
                          <m:t>𝑖</m:t>
                        </m:r>
                      </m:sub>
                      <m:sup>
                        <m:r>
                          <a:rPr lang="en-US" altLang="zh-CN" sz="1400" i="1">
                            <a:solidFill>
                              <a:schemeClr val="tx1"/>
                            </a:solidFill>
                            <a:latin typeface="Cambria Math" panose="02040503050406030204" pitchFamily="18" charset="0"/>
                            <a:ea typeface="微软雅黑" panose="020B0503020204020204" pitchFamily="34" charset="-122"/>
                          </a:rPr>
                          <m:t>0</m:t>
                        </m:r>
                      </m:sup>
                    </m:sSubSup>
                    <m:r>
                      <a:rPr lang="en-US" altLang="zh-CN" sz="1400" i="1">
                        <a:solidFill>
                          <a:schemeClr val="tx1"/>
                        </a:solidFill>
                        <a:latin typeface="Cambria Math" panose="02040503050406030204" pitchFamily="18" charset="0"/>
                      </a:rPr>
                      <m:t>⊕</m:t>
                    </m:r>
                    <m:sSubSup>
                      <m:sSubSupPr>
                        <m:ctrlPr>
                          <a:rPr lang="en-US" altLang="zh-CN" sz="1400" i="1" dirty="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𝑠</m:t>
                        </m:r>
                      </m:e>
                      <m:sub>
                        <m:r>
                          <a:rPr lang="en-US" altLang="zh-CN" sz="1400" i="1" dirty="0">
                            <a:solidFill>
                              <a:schemeClr val="tx1"/>
                            </a:solidFill>
                            <a:latin typeface="Cambria Math" panose="02040503050406030204" pitchFamily="18" charset="0"/>
                          </a:rPr>
                          <m:t>𝑖</m:t>
                        </m:r>
                      </m:sub>
                      <m:sup>
                        <m:r>
                          <a:rPr lang="en-US" altLang="zh-CN" sz="1400" i="1" dirty="0">
                            <a:solidFill>
                              <a:schemeClr val="tx1"/>
                            </a:solidFill>
                            <a:latin typeface="Cambria Math" panose="02040503050406030204" pitchFamily="18" charset="0"/>
                          </a:rPr>
                          <m:t>1</m:t>
                        </m:r>
                      </m:sup>
                    </m:sSubSup>
                    <m:r>
                      <a:rPr lang="en-US" altLang="zh-CN" sz="1400" i="1" dirty="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m:t>
                    </m:r>
                    <m:r>
                      <a:rPr lang="en-US" altLang="zh-CN" sz="1400" i="1" dirty="0">
                        <a:solidFill>
                          <a:schemeClr val="tx1"/>
                        </a:solidFill>
                        <a:latin typeface="Cambria Math" panose="02040503050406030204" pitchFamily="18" charset="0"/>
                      </a:rPr>
                      <m:t>(</m:t>
                    </m:r>
                    <m:sSubSup>
                      <m:sSubSupPr>
                        <m:ctrlPr>
                          <a:rPr lang="en-US" altLang="zh-CN" sz="1400" i="1" dirty="0">
                            <a:solidFill>
                              <a:schemeClr val="tx1"/>
                            </a:solidFill>
                            <a:latin typeface="Cambria Math" panose="02040503050406030204" pitchFamily="18" charset="0"/>
                          </a:rPr>
                        </m:ctrlPr>
                      </m:sSubSupPr>
                      <m:e>
                        <m:r>
                          <a:rPr lang="en-US" altLang="zh-CN" sz="1400" i="1" dirty="0">
                            <a:solidFill>
                              <a:schemeClr val="tx1"/>
                            </a:solidFill>
                            <a:latin typeface="Cambria Math" panose="02040503050406030204" pitchFamily="18" charset="0"/>
                          </a:rPr>
                          <m:t>𝑠</m:t>
                        </m:r>
                      </m:e>
                      <m:sub>
                        <m:r>
                          <a:rPr lang="en-US" altLang="zh-CN" sz="1400" i="1" dirty="0">
                            <a:solidFill>
                              <a:schemeClr val="tx1"/>
                            </a:solidFill>
                            <a:latin typeface="Cambria Math" panose="02040503050406030204" pitchFamily="18" charset="0"/>
                          </a:rPr>
                          <m:t>𝑗</m:t>
                        </m:r>
                      </m:sub>
                      <m:sup>
                        <m:r>
                          <a:rPr lang="en-US" altLang="zh-CN" sz="1400" i="1" dirty="0">
                            <a:solidFill>
                              <a:schemeClr val="tx1"/>
                            </a:solidFill>
                            <a:latin typeface="Cambria Math" panose="02040503050406030204" pitchFamily="18" charset="0"/>
                          </a:rPr>
                          <m:t>0</m:t>
                        </m:r>
                      </m:sup>
                    </m:sSubSup>
                    <m:r>
                      <a:rPr lang="en-US" altLang="zh-CN" sz="1400" i="1">
                        <a:solidFill>
                          <a:schemeClr val="tx1"/>
                        </a:solidFill>
                        <a:latin typeface="Cambria Math" panose="02040503050406030204" pitchFamily="18" charset="0"/>
                      </a:rPr>
                      <m:t>⊕</m:t>
                    </m:r>
                    <m:sSubSup>
                      <m:sSubSupPr>
                        <m:ctrlPr>
                          <a:rPr lang="en-US" altLang="zh-CN" sz="1400" i="1">
                            <a:solidFill>
                              <a:schemeClr val="tx1"/>
                            </a:solidFill>
                            <a:latin typeface="Cambria Math" panose="02040503050406030204" pitchFamily="18" charset="0"/>
                            <a:ea typeface="微软雅黑" panose="020B0503020204020204" pitchFamily="34" charset="-122"/>
                          </a:rPr>
                        </m:ctrlPr>
                      </m:sSubSupPr>
                      <m:e>
                        <m:r>
                          <a:rPr lang="en-US" altLang="zh-CN" sz="1400" i="1">
                            <a:solidFill>
                              <a:schemeClr val="tx1"/>
                            </a:solidFill>
                            <a:latin typeface="Cambria Math" panose="02040503050406030204" pitchFamily="18" charset="0"/>
                            <a:ea typeface="微软雅黑" panose="020B0503020204020204" pitchFamily="34" charset="-122"/>
                          </a:rPr>
                          <m:t>𝑠</m:t>
                        </m:r>
                      </m:e>
                      <m:sub>
                        <m:r>
                          <a:rPr lang="en-US" altLang="zh-CN" sz="1400" i="1">
                            <a:solidFill>
                              <a:schemeClr val="tx1"/>
                            </a:solidFill>
                            <a:latin typeface="Cambria Math" panose="02040503050406030204" pitchFamily="18" charset="0"/>
                            <a:ea typeface="微软雅黑" panose="020B0503020204020204" pitchFamily="34" charset="-122"/>
                          </a:rPr>
                          <m:t>𝑗</m:t>
                        </m:r>
                      </m:sub>
                      <m:sup>
                        <m:r>
                          <a:rPr lang="en-US" altLang="zh-CN" sz="1400" i="1">
                            <a:solidFill>
                              <a:schemeClr val="tx1"/>
                            </a:solidFill>
                            <a:latin typeface="Cambria Math" panose="02040503050406030204" pitchFamily="18" charset="0"/>
                            <a:ea typeface="微软雅黑" panose="020B0503020204020204" pitchFamily="34" charset="-122"/>
                          </a:rPr>
                          <m:t>1</m:t>
                        </m:r>
                      </m:sup>
                    </m:sSubSup>
                    <m:r>
                      <a:rPr lang="en-US" altLang="zh-CN" sz="1400" i="1" dirty="0">
                        <a:solidFill>
                          <a:schemeClr val="tx1"/>
                        </a:solidFill>
                        <a:latin typeface="Cambria Math" panose="02040503050406030204" pitchFamily="18" charset="0"/>
                      </a:rPr>
                      <m:t>)</m:t>
                    </m:r>
                  </m:oMath>
                </a14:m>
                <a:endParaRPr lang="en-US" altLang="zh-CN" sz="1400" dirty="0">
                  <a:solidFill>
                    <a:schemeClr val="tx1"/>
                  </a:solidFill>
                  <a:latin typeface="微软雅黑" panose="020B0503020204020204" pitchFamily="34" charset="-122"/>
                  <a:ea typeface="微软雅黑" panose="020B0503020204020204" pitchFamily="34" charset="-122"/>
                </a:endParaRPr>
              </a:p>
              <a:p>
                <a:endParaRPr lang="en-US" altLang="zh-CN" sz="14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66" name="文本框 65">
                <a:extLst>
                  <a:ext uri="{FF2B5EF4-FFF2-40B4-BE49-F238E27FC236}">
                    <a16:creationId xmlns:a16="http://schemas.microsoft.com/office/drawing/2014/main" id="{BBBC58C4-5552-80AA-AF1B-5F0E2E8AEA5A}"/>
                  </a:ext>
                </a:extLst>
              </p:cNvPr>
              <p:cNvSpPr txBox="1">
                <a:spLocks noRot="1" noChangeAspect="1" noMove="1" noResize="1" noEditPoints="1" noAdjustHandles="1" noChangeArrowheads="1" noChangeShapeType="1" noTextEdit="1"/>
              </p:cNvSpPr>
              <p:nvPr/>
            </p:nvSpPr>
            <p:spPr>
              <a:xfrm>
                <a:off x="6410749" y="3536053"/>
                <a:ext cx="4541346" cy="2297232"/>
              </a:xfrm>
              <a:prstGeom prst="rect">
                <a:avLst/>
              </a:prstGeom>
              <a:blipFill>
                <a:blip r:embed="rId18"/>
                <a:stretch>
                  <a:fillRect l="-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172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秘密共享</a:t>
            </a:r>
            <a:endParaRPr lang="en-US" altLang="zh-CN" sz="1600" b="1"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2DBD86C8-B053-D509-45BB-77F17DC76BED}"/>
              </a:ext>
            </a:extLst>
          </p:cNvPr>
          <p:cNvSpPr txBox="1"/>
          <p:nvPr/>
        </p:nvSpPr>
        <p:spPr>
          <a:xfrm>
            <a:off x="966470" y="1669465"/>
            <a:ext cx="4210070"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Additive Secret Sharing </a:t>
            </a:r>
            <a:r>
              <a:rPr lang="zh-CN" altLang="en-US" sz="1600" b="1" dirty="0">
                <a:latin typeface="微软雅黑" panose="020B0503020204020204" pitchFamily="34" charset="-122"/>
                <a:ea typeface="微软雅黑" panose="020B0503020204020204" pitchFamily="34" charset="-122"/>
              </a:rPr>
              <a:t>加法秘密共享</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2C76592A-34B2-9898-3FAC-DED37B713CB9}"/>
                  </a:ext>
                </a:extLst>
              </p:cNvPr>
              <p:cNvSpPr txBox="1"/>
              <p:nvPr/>
            </p:nvSpPr>
            <p:spPr>
              <a:xfrm>
                <a:off x="966470" y="2850699"/>
                <a:ext cx="4821934" cy="1815882"/>
              </a:xfrm>
              <a:prstGeom prst="rect">
                <a:avLst/>
              </a:prstGeom>
              <a:noFill/>
            </p:spPr>
            <p:txBody>
              <a:bodyPr wrap="square">
                <a:spAutoFit/>
              </a:bodyPr>
              <a:lstStyle/>
              <a:p>
                <a:endParaRPr lang="en-US" altLang="zh-CN" sz="1600" dirty="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Secure addition</a:t>
                </a:r>
              </a:p>
              <a:p>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共享一个额外的常数</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，当</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要计算</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𝑥</m:t>
                            </m:r>
                            <m:r>
                              <a:rPr lang="en-US" altLang="zh-CN" sz="160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𝑦</m:t>
                            </m:r>
                          </m:e>
                        </m:d>
                      </m:e>
                      <m:sup>
                        <m:r>
                          <a:rPr lang="zh-CN" altLang="en-US" sz="1600" i="1">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e>
                      <m:sup>
                        <m:r>
                          <a:rPr lang="zh-CN" altLang="en-US" sz="1600" i="1" smtClean="0">
                            <a:latin typeface="Cambria Math" panose="02040503050406030204" pitchFamily="18" charset="0"/>
                            <a:ea typeface="微软雅黑" panose="020B0503020204020204" pitchFamily="34" charset="-122"/>
                          </a:rPr>
                          <m:t>𝛼</m:t>
                        </m:r>
                      </m:sup>
                    </m:sSup>
                  </m:oMath>
                </a14:m>
                <a:r>
                  <a:rPr lang="zh-CN" altLang="en-US" sz="1600" dirty="0">
                    <a:latin typeface="微软雅黑" panose="020B0503020204020204" pitchFamily="34" charset="-122"/>
                    <a:ea typeface="微软雅黑" panose="020B0503020204020204" pitchFamily="34" charset="-122"/>
                  </a:rPr>
                  <a:t>时，需要先自己计算</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𝑐</m:t>
                            </m:r>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微软雅黑" panose="020B0503020204020204" pitchFamily="34" charset="-122"/>
                              </a:rPr>
                              <m:t>𝑥</m:t>
                            </m:r>
                          </m:e>
                        </m:d>
                      </m:e>
                      <m:sup>
                        <m:r>
                          <a:rPr lang="zh-CN" altLang="en-US" sz="1600" i="1">
                            <a:latin typeface="Cambria Math" panose="02040503050406030204" pitchFamily="18" charset="0"/>
                            <a:ea typeface="微软雅黑" panose="020B0503020204020204" pitchFamily="34" charset="-122"/>
                          </a:rPr>
                          <m:t>𝛼</m:t>
                        </m:r>
                      </m:sup>
                    </m:sSup>
                    <m:r>
                      <a:rPr lang="en-US" altLang="zh-CN" sz="1600" b="0" i="0"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r>
                          <a:rPr lang="en-US" altLang="zh-CN" sz="1600" b="0" i="1" smtClean="0">
                            <a:latin typeface="Cambria Math" panose="02040503050406030204" pitchFamily="18" charset="0"/>
                            <a:ea typeface="微软雅黑" panose="020B0503020204020204" pitchFamily="34" charset="-122"/>
                          </a:rPr>
                          <m:t>𝑐</m:t>
                        </m:r>
                        <m:r>
                          <a:rPr lang="en-US" altLang="zh-CN" sz="1600" b="0" i="1" smtClean="0">
                            <a:latin typeface="Cambria Math" panose="02040503050406030204" pitchFamily="18" charset="0"/>
                            <a:ea typeface="Cambria Math" panose="02040503050406030204" pitchFamily="18" charset="0"/>
                          </a:rPr>
                          <m:t>∙</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i="1">
                            <a:latin typeface="Cambria Math" panose="02040503050406030204" pitchFamily="18" charset="0"/>
                            <a:ea typeface="微软雅黑" panose="020B0503020204020204" pitchFamily="34" charset="-122"/>
                          </a:rPr>
                          <m:t>𝛼</m:t>
                        </m:r>
                      </m:sup>
                    </m:sSup>
                    <m:r>
                      <a:rPr lang="zh-CN" altLang="en-US" sz="1600" i="1">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，然后加上</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传来的值（已乘上</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加密），然后将结果除以</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就可以还原出</a:t>
                </a:r>
                <a:endParaRPr lang="en-US" altLang="zh-CN" sz="16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𝑥</m:t>
                            </m:r>
                            <m:r>
                              <a:rPr lang="en-US" altLang="zh-CN" sz="160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𝑦</m:t>
                            </m:r>
                          </m:e>
                        </m:d>
                      </m:e>
                      <m:sup>
                        <m:r>
                          <a:rPr lang="zh-CN" altLang="en-US" sz="1600" i="1">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e>
                      <m:sup>
                        <m:r>
                          <a:rPr lang="zh-CN" altLang="en-US" sz="1600" i="1" smtClean="0">
                            <a:latin typeface="Cambria Math" panose="02040503050406030204" pitchFamily="18" charset="0"/>
                            <a:ea typeface="微软雅黑" panose="020B0503020204020204" pitchFamily="34" charset="-122"/>
                          </a:rPr>
                          <m:t>𝛼</m:t>
                        </m:r>
                      </m:sup>
                    </m:sSup>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37" name="文本框 36">
                <a:extLst>
                  <a:ext uri="{FF2B5EF4-FFF2-40B4-BE49-F238E27FC236}">
                    <a16:creationId xmlns:a16="http://schemas.microsoft.com/office/drawing/2014/main" id="{2C76592A-34B2-9898-3FAC-DED37B713CB9}"/>
                  </a:ext>
                </a:extLst>
              </p:cNvPr>
              <p:cNvSpPr txBox="1">
                <a:spLocks noRot="1" noChangeAspect="1" noMove="1" noResize="1" noEditPoints="1" noAdjustHandles="1" noChangeArrowheads="1" noChangeShapeType="1" noTextEdit="1"/>
              </p:cNvSpPr>
              <p:nvPr/>
            </p:nvSpPr>
            <p:spPr>
              <a:xfrm>
                <a:off x="966470" y="2850699"/>
                <a:ext cx="4821934" cy="1815882"/>
              </a:xfrm>
              <a:prstGeom prst="rect">
                <a:avLst/>
              </a:prstGeom>
              <a:blipFill>
                <a:blip r:embed="rId3"/>
                <a:stretch>
                  <a:fillRect l="-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0775535-2DEE-5E40-14C3-521E0AC1CBA9}"/>
                  </a:ext>
                </a:extLst>
              </p:cNvPr>
              <p:cNvSpPr txBox="1"/>
              <p:nvPr/>
            </p:nvSpPr>
            <p:spPr>
              <a:xfrm>
                <a:off x="568401" y="4606214"/>
                <a:ext cx="5302131" cy="760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𝑥</m:t>
                              </m:r>
                              <m:r>
                                <a:rPr lang="en-US" altLang="zh-CN" sz="140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𝑦</m:t>
                              </m:r>
                            </m:e>
                          </m:d>
                        </m:e>
                        <m:sup>
                          <m:r>
                            <a:rPr lang="zh-CN" altLang="en-US" sz="1400" i="1">
                              <a:latin typeface="Cambria Math" panose="02040503050406030204" pitchFamily="18" charset="0"/>
                              <a:ea typeface="微软雅黑" panose="020B0503020204020204" pitchFamily="34" charset="-122"/>
                            </a:rPr>
                            <m:t>𝛼</m:t>
                          </m:r>
                        </m:sup>
                      </m:sSup>
                      <m:r>
                        <a:rPr lang="en-US" altLang="zh-CN" sz="1400" b="1" i="1" smtClean="0">
                          <a:latin typeface="Cambria Math" panose="02040503050406030204" pitchFamily="18" charset="0"/>
                          <a:ea typeface="微软雅黑" panose="020B0503020204020204" pitchFamily="34" charset="-122"/>
                        </a:rPr>
                        <m:t>+</m:t>
                      </m:r>
                      <m:sSup>
                        <m:sSupPr>
                          <m:ctrlPr>
                            <a:rPr lang="en-US" altLang="zh-CN" sz="1400" i="1">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𝑦</m:t>
                              </m:r>
                            </m:e>
                          </m:d>
                        </m:e>
                        <m:sup>
                          <m:r>
                            <a:rPr lang="zh-CN" altLang="en-US" sz="1400" i="1" smtClean="0">
                              <a:latin typeface="Cambria Math" panose="02040503050406030204" pitchFamily="18" charset="0"/>
                              <a:ea typeface="微软雅黑" panose="020B0503020204020204" pitchFamily="34" charset="-122"/>
                            </a:rPr>
                            <m:t>𝛽</m:t>
                          </m:r>
                        </m:sup>
                      </m:sSup>
                      <m:r>
                        <a:rPr lang="en-US" altLang="zh-CN" sz="1400" b="1" i="1" smtClean="0">
                          <a:latin typeface="Cambria Math" panose="02040503050406030204" pitchFamily="18" charset="0"/>
                          <a:ea typeface="微软雅黑" panose="020B0503020204020204" pitchFamily="34" charset="-122"/>
                        </a:rPr>
                        <m:t>=</m:t>
                      </m:r>
                      <m:f>
                        <m:fPr>
                          <m:ctrlPr>
                            <a:rPr lang="en-US" altLang="zh-CN" sz="1400" b="1" i="1" smtClean="0">
                              <a:latin typeface="Cambria Math" panose="02040503050406030204" pitchFamily="18" charset="0"/>
                              <a:ea typeface="微软雅黑" panose="020B0503020204020204" pitchFamily="34" charset="-122"/>
                            </a:rPr>
                          </m:ctrlPr>
                        </m:fPr>
                        <m:num>
                          <m:sSup>
                            <m:sSupPr>
                              <m:ctrlPr>
                                <a:rPr lang="en-US" altLang="zh-CN" sz="1400" i="1">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b="0" i="1" smtClean="0">
                                      <a:latin typeface="Cambria Math" panose="02040503050406030204" pitchFamily="18" charset="0"/>
                                      <a:ea typeface="微软雅黑" panose="020B0503020204020204" pitchFamily="34" charset="-122"/>
                                    </a:rPr>
                                    <m:t>𝑐</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𝑐</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𝑦</m:t>
                                  </m:r>
                                </m:e>
                              </m:d>
                            </m:e>
                            <m:sup>
                              <m:r>
                                <a:rPr lang="zh-CN" altLang="en-US" sz="1400" i="1">
                                  <a:latin typeface="Cambria Math" panose="02040503050406030204" pitchFamily="18" charset="0"/>
                                  <a:ea typeface="微软雅黑" panose="020B0503020204020204" pitchFamily="34" charset="-122"/>
                                </a:rPr>
                                <m:t>𝛼</m:t>
                              </m:r>
                            </m:sup>
                          </m:sSup>
                        </m:num>
                        <m:den>
                          <m:r>
                            <a:rPr lang="en-US" altLang="zh-CN" sz="1400" b="1" i="1" smtClean="0">
                              <a:latin typeface="Cambria Math" panose="02040503050406030204" pitchFamily="18" charset="0"/>
                              <a:ea typeface="微软雅黑" panose="020B0503020204020204" pitchFamily="34" charset="-122"/>
                            </a:rPr>
                            <m:t>𝒄</m:t>
                          </m:r>
                        </m:den>
                      </m:f>
                      <m:r>
                        <a:rPr lang="en-US" altLang="zh-CN" sz="1400" b="1" i="1" smtClean="0">
                          <a:latin typeface="Cambria Math" panose="02040503050406030204" pitchFamily="18" charset="0"/>
                          <a:ea typeface="微软雅黑" panose="020B0503020204020204" pitchFamily="34" charset="-122"/>
                        </a:rPr>
                        <m:t>+</m:t>
                      </m:r>
                      <m:f>
                        <m:fPr>
                          <m:ctrlPr>
                            <a:rPr lang="en-US" altLang="zh-CN" sz="1400" b="1" i="1" smtClean="0">
                              <a:latin typeface="Cambria Math" panose="02040503050406030204" pitchFamily="18" charset="0"/>
                              <a:ea typeface="微软雅黑" panose="020B0503020204020204" pitchFamily="34" charset="-122"/>
                            </a:rPr>
                          </m:ctrlPr>
                        </m:fPr>
                        <m:num>
                          <m:sSup>
                            <m:sSupPr>
                              <m:ctrlPr>
                                <a:rPr lang="en-US" altLang="zh-CN" sz="1400" i="1">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𝑐</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𝑐</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微软雅黑" panose="020B0503020204020204" pitchFamily="34" charset="-122"/>
                                    </a:rPr>
                                    <m:t>𝑦</m:t>
                                  </m:r>
                                </m:e>
                              </m:d>
                            </m:e>
                            <m:sup>
                              <m:r>
                                <a:rPr lang="zh-CN" altLang="en-US" sz="1400" i="1" smtClean="0">
                                  <a:latin typeface="Cambria Math" panose="02040503050406030204" pitchFamily="18" charset="0"/>
                                  <a:ea typeface="微软雅黑" panose="020B0503020204020204" pitchFamily="34" charset="-122"/>
                                </a:rPr>
                                <m:t>𝛽</m:t>
                              </m:r>
                            </m:sup>
                          </m:sSup>
                        </m:num>
                        <m:den>
                          <m:r>
                            <a:rPr lang="en-US" altLang="zh-CN" sz="1400" b="1" i="1" smtClean="0">
                              <a:latin typeface="Cambria Math" panose="02040503050406030204" pitchFamily="18" charset="0"/>
                              <a:ea typeface="微软雅黑" panose="020B0503020204020204" pitchFamily="34" charset="-122"/>
                            </a:rPr>
                            <m:t>𝒄</m:t>
                          </m:r>
                        </m:den>
                      </m:f>
                    </m:oMath>
                  </m:oMathPara>
                </a14:m>
                <a:endParaRPr lang="en-US" altLang="zh-CN" sz="1400" b="1" dirty="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m:t>
                      </m:r>
                      <m:sSup>
                        <m:sSupPr>
                          <m:ctrlPr>
                            <a:rPr lang="en-US" altLang="zh-CN" sz="1400" i="1">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𝑥</m:t>
                              </m:r>
                            </m:e>
                          </m:d>
                        </m:e>
                        <m:sup>
                          <m:r>
                            <a:rPr lang="zh-CN" altLang="en-US" sz="1400" i="1">
                              <a:latin typeface="Cambria Math" panose="02040503050406030204" pitchFamily="18" charset="0"/>
                              <a:ea typeface="微软雅黑" panose="020B0503020204020204" pitchFamily="34" charset="-122"/>
                            </a:rPr>
                            <m:t>𝛼</m:t>
                          </m:r>
                        </m:sup>
                      </m:sSup>
                      <m:r>
                        <a:rPr lang="en-US" altLang="zh-CN" sz="1400" b="0" i="1" smtClean="0">
                          <a:latin typeface="Cambria Math" panose="02040503050406030204" pitchFamily="18" charset="0"/>
                          <a:ea typeface="微软雅黑" panose="020B0503020204020204" pitchFamily="34" charset="-122"/>
                        </a:rPr>
                        <m:t>+</m:t>
                      </m:r>
                      <m:sSup>
                        <m:sSupPr>
                          <m:ctrlPr>
                            <a:rPr lang="en-US" altLang="zh-CN" sz="1400" i="1">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𝑥</m:t>
                              </m:r>
                            </m:e>
                          </m:d>
                        </m:e>
                        <m:sup>
                          <m:r>
                            <a:rPr lang="zh-CN" altLang="en-US" sz="1400" i="1">
                              <a:latin typeface="Cambria Math" panose="02040503050406030204" pitchFamily="18" charset="0"/>
                              <a:ea typeface="微软雅黑" panose="020B0503020204020204" pitchFamily="34" charset="-122"/>
                            </a:rPr>
                            <m:t>𝛽</m:t>
                          </m:r>
                        </m:sup>
                      </m:sSup>
                      <m:r>
                        <m:rPr>
                          <m:nor/>
                        </m:rPr>
                        <a:rPr lang="en-US" altLang="zh-CN" sz="1400" b="0" i="0" smtClean="0">
                          <a:latin typeface="Cambria Math" panose="02040503050406030204" pitchFamily="18" charset="0"/>
                          <a:ea typeface="微软雅黑" panose="020B0503020204020204" pitchFamily="34" charset="-122"/>
                        </a:rPr>
                        <m:t>+</m:t>
                      </m:r>
                      <m:sSup>
                        <m:sSupPr>
                          <m:ctrlPr>
                            <a:rPr lang="en-US" altLang="zh-CN" sz="1400" i="1">
                              <a:latin typeface="Cambria Math" panose="02040503050406030204" pitchFamily="18" charset="0"/>
                              <a:ea typeface="微软雅黑" panose="020B0503020204020204" pitchFamily="34" charset="-122"/>
                            </a:rPr>
                          </m:ctrlPr>
                        </m:sSupPr>
                        <m:e>
                          <m:sSup>
                            <m:sSupPr>
                              <m:ctrlPr>
                                <a:rPr lang="en-US" altLang="zh-CN" sz="1400" i="1">
                                  <a:latin typeface="Cambria Math" panose="02040503050406030204" pitchFamily="18" charset="0"/>
                                  <a:ea typeface="微软雅黑" panose="020B0503020204020204" pitchFamily="34" charset="-122"/>
                                </a:rPr>
                              </m:ctrlPr>
                            </m:sSupPr>
                            <m:e>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𝑦</m:t>
                                  </m:r>
                                </m:e>
                              </m:d>
                            </m:e>
                            <m:sup>
                              <m:r>
                                <a:rPr lang="zh-CN" altLang="en-US" sz="1400" i="1">
                                  <a:latin typeface="Cambria Math" panose="02040503050406030204" pitchFamily="18" charset="0"/>
                                  <a:ea typeface="微软雅黑" panose="020B0503020204020204" pitchFamily="34" charset="-122"/>
                                </a:rPr>
                                <m:t>𝛼</m:t>
                              </m:r>
                            </m:sup>
                          </m:sSup>
                          <m:r>
                            <a:rPr lang="en-US" altLang="zh-CN" sz="1400" b="0" i="1" smtClean="0">
                              <a:latin typeface="Cambria Math" panose="02040503050406030204" pitchFamily="18" charset="0"/>
                              <a:ea typeface="微软雅黑" panose="020B0503020204020204" pitchFamily="34" charset="-122"/>
                            </a:rPr>
                            <m:t>+</m:t>
                          </m:r>
                          <m:d>
                            <m:dPr>
                              <m:begChr m:val="⟨"/>
                              <m:endChr m:val="⟩"/>
                              <m:ctrlPr>
                                <a:rPr lang="en-US" altLang="zh-CN" sz="1400" i="1">
                                  <a:latin typeface="Cambria Math" panose="02040503050406030204" pitchFamily="18" charset="0"/>
                                  <a:ea typeface="微软雅黑" panose="020B0503020204020204" pitchFamily="34" charset="-122"/>
                                </a:rPr>
                              </m:ctrlPr>
                            </m:dPr>
                            <m:e>
                              <m:r>
                                <a:rPr lang="en-US" altLang="zh-CN" sz="1400" i="1">
                                  <a:latin typeface="Cambria Math" panose="02040503050406030204" pitchFamily="18" charset="0"/>
                                  <a:ea typeface="微软雅黑" panose="020B0503020204020204" pitchFamily="34" charset="-122"/>
                                </a:rPr>
                                <m:t>𝑦</m:t>
                              </m:r>
                            </m:e>
                          </m:d>
                        </m:e>
                        <m:sup>
                          <m:r>
                            <a:rPr lang="zh-CN" altLang="en-US" sz="1400" i="1">
                              <a:latin typeface="Cambria Math" panose="02040503050406030204" pitchFamily="18" charset="0"/>
                              <a:ea typeface="微软雅黑" panose="020B0503020204020204" pitchFamily="34" charset="-122"/>
                            </a:rPr>
                            <m:t>𝛽</m:t>
                          </m:r>
                        </m:sup>
                      </m:sSup>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oMath>
                  </m:oMathPara>
                </a14:m>
                <a:endParaRPr lang="zh-CN" altLang="en-US" sz="1400" dirty="0"/>
              </a:p>
            </p:txBody>
          </p:sp>
        </mc:Choice>
        <mc:Fallback xmlns="">
          <p:sp>
            <p:nvSpPr>
              <p:cNvPr id="42" name="文本框 41">
                <a:extLst>
                  <a:ext uri="{FF2B5EF4-FFF2-40B4-BE49-F238E27FC236}">
                    <a16:creationId xmlns:a16="http://schemas.microsoft.com/office/drawing/2014/main" id="{40775535-2DEE-5E40-14C3-521E0AC1CBA9}"/>
                  </a:ext>
                </a:extLst>
              </p:cNvPr>
              <p:cNvSpPr txBox="1">
                <a:spLocks noRot="1" noChangeAspect="1" noMove="1" noResize="1" noEditPoints="1" noAdjustHandles="1" noChangeArrowheads="1" noChangeShapeType="1" noTextEdit="1"/>
              </p:cNvSpPr>
              <p:nvPr/>
            </p:nvSpPr>
            <p:spPr>
              <a:xfrm>
                <a:off x="568401" y="4606214"/>
                <a:ext cx="5302131" cy="760849"/>
              </a:xfrm>
              <a:prstGeom prst="rect">
                <a:avLst/>
              </a:prstGeom>
              <a:blipFill>
                <a:blip r:embed="rId4"/>
                <a:stretch>
                  <a:fillRect b="-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50542856-3BA3-ABEE-FFB8-3A17F03815D0}"/>
                  </a:ext>
                </a:extLst>
              </p:cNvPr>
              <p:cNvSpPr txBox="1"/>
              <p:nvPr/>
            </p:nvSpPr>
            <p:spPr>
              <a:xfrm>
                <a:off x="6709744" y="1611382"/>
                <a:ext cx="4691955" cy="3587970"/>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Secure multiplication</a:t>
                </a:r>
              </a:p>
              <a:p>
                <a:r>
                  <a:rPr lang="zh-CN" altLang="en-US" sz="1600" dirty="0">
                    <a:latin typeface="微软雅黑" panose="020B0503020204020204" pitchFamily="34" charset="-122"/>
                    <a:ea typeface="微软雅黑" panose="020B0503020204020204" pitchFamily="34" charset="-122"/>
                  </a:rPr>
                  <a:t>为了进行乘法计算，附加的信息就不再是常数</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，而是一个三元组</a:t>
                </a:r>
                <a:r>
                  <a:rPr lang="en-US" altLang="zh-CN" sz="1600" dirty="0">
                    <a:latin typeface="微软雅黑" panose="020B0503020204020204" pitchFamily="34" charset="-122"/>
                    <a:ea typeface="微软雅黑" panose="020B0503020204020204" pitchFamily="34" charset="-122"/>
                  </a:rPr>
                  <a:t>a, b, c, </a:t>
                </a:r>
                <a:r>
                  <a:rPr lang="zh-CN" altLang="en-US" sz="1600" dirty="0">
                    <a:latin typeface="微软雅黑" panose="020B0503020204020204" pitchFamily="34" charset="-122"/>
                    <a:ea typeface="微软雅黑" panose="020B0503020204020204" pitchFamily="34" charset="-122"/>
                  </a:rPr>
                  <a:t>满足：</a:t>
                </a:r>
                <a14:m>
                  <m:oMath xmlns:m="http://schemas.openxmlformats.org/officeDocument/2006/math">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𝑐</m:t>
                        </m:r>
                      </m:e>
                    </m:d>
                    <m:r>
                      <a:rPr lang="en-US" altLang="zh-CN" sz="1600" b="0" i="1" smtClean="0">
                        <a:latin typeface="Cambria Math" panose="02040503050406030204" pitchFamily="18" charset="0"/>
                        <a:ea typeface="微软雅黑" panose="020B0503020204020204" pitchFamily="34" charset="-122"/>
                      </a:rPr>
                      <m:t>=</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r>
                      <a:rPr lang="en-US" altLang="zh-CN" sz="1600" b="0" i="1" smtClean="0">
                        <a:latin typeface="Cambria Math" panose="02040503050406030204" pitchFamily="18" charset="0"/>
                        <a:ea typeface="微软雅黑" panose="020B0503020204020204" pitchFamily="34" charset="-122"/>
                      </a:rPr>
                      <m:t>+</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oMath>
                </a14:m>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根据共享的</a:t>
                </a:r>
                <a:r>
                  <a:rPr lang="en-US" altLang="zh-CN" sz="1600" dirty="0">
                    <a:latin typeface="微软雅黑" panose="020B0503020204020204" pitchFamily="34" charset="-122"/>
                    <a:ea typeface="微软雅黑" panose="020B0503020204020204" pitchFamily="34" charset="-122"/>
                  </a:rPr>
                  <a:t>a, b, c</a:t>
                </a:r>
                <a:r>
                  <a:rPr lang="zh-CN" altLang="en-US" sz="1600" dirty="0">
                    <a:latin typeface="微软雅黑" panose="020B0503020204020204" pitchFamily="34" charset="-122"/>
                    <a:ea typeface="微软雅黑" panose="020B0503020204020204" pitchFamily="34" charset="-122"/>
                  </a:rPr>
                  <a:t>可以计算得来</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𝑒</m:t>
                            </m:r>
                          </m:e>
                        </m:d>
                      </m:e>
                      <m:sup>
                        <m:r>
                          <a:rPr lang="en-US" altLang="zh-CN" sz="1600" b="0" i="1" smtClean="0">
                            <a:latin typeface="Cambria Math" panose="02040503050406030204" pitchFamily="18" charset="0"/>
                            <a:ea typeface="微软雅黑" panose="020B0503020204020204" pitchFamily="34" charset="-122"/>
                          </a:rPr>
                          <m:t>𝐴</m:t>
                        </m:r>
                      </m:sup>
                    </m:sSup>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𝑓</m:t>
                            </m:r>
                          </m:e>
                        </m:d>
                      </m:e>
                      <m:sup>
                        <m:r>
                          <a:rPr lang="en-US" altLang="zh-CN" sz="1600" b="0" i="1" smtClean="0">
                            <a:latin typeface="Cambria Math" panose="02040503050406030204" pitchFamily="18" charset="0"/>
                            <a:ea typeface="微软雅黑" panose="020B0503020204020204" pitchFamily="34" charset="-122"/>
                          </a:rPr>
                          <m:t>𝐴</m:t>
                        </m:r>
                      </m:sup>
                    </m:sSup>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𝑒</m:t>
                            </m:r>
                          </m:e>
                        </m:d>
                      </m:e>
                      <m:sup>
                        <m:r>
                          <a:rPr lang="en-US" altLang="zh-CN" sz="1600" b="0" i="1" smtClean="0">
                            <a:latin typeface="Cambria Math" panose="02040503050406030204" pitchFamily="18" charset="0"/>
                            <a:ea typeface="微软雅黑" panose="020B0503020204020204" pitchFamily="34" charset="-122"/>
                          </a:rPr>
                          <m:t>𝐵</m:t>
                        </m:r>
                      </m:sup>
                    </m:sSup>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𝑓</m:t>
                            </m:r>
                          </m:e>
                        </m:d>
                      </m:e>
                      <m:sup>
                        <m:r>
                          <a:rPr lang="en-US" altLang="zh-CN" sz="1600" i="1">
                            <a:latin typeface="Cambria Math" panose="02040503050406030204" pitchFamily="18" charset="0"/>
                            <a:ea typeface="微软雅黑" panose="020B0503020204020204" pitchFamily="34" charset="-122"/>
                          </a:rPr>
                          <m:t>𝐵</m:t>
                        </m:r>
                      </m:sup>
                    </m:sSup>
                  </m:oMath>
                </a14:m>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计算：</a:t>
                </a:r>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𝑒</m:t>
                            </m:r>
                          </m:e>
                        </m:d>
                      </m:e>
                      <m:sup>
                        <m:r>
                          <a:rPr lang="zh-CN" altLang="en-US" sz="1600" i="1">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𝑎</m:t>
                            </m:r>
                          </m:e>
                        </m:d>
                      </m:e>
                      <m:sup>
                        <m:r>
                          <a:rPr lang="zh-CN" altLang="en-US" sz="1600" i="1" smtClean="0">
                            <a:latin typeface="Cambria Math" panose="02040503050406030204" pitchFamily="18" charset="0"/>
                            <a:ea typeface="微软雅黑" panose="020B0503020204020204" pitchFamily="34" charset="-122"/>
                          </a:rPr>
                          <m:t>𝛼</m:t>
                        </m:r>
                      </m:sup>
                    </m:sSup>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𝑓</m:t>
                            </m:r>
                          </m:e>
                        </m:d>
                      </m:e>
                      <m:sup>
                        <m:r>
                          <a:rPr lang="zh-CN" altLang="en-US" sz="1600" i="1">
                            <a:latin typeface="Cambria Math" panose="02040503050406030204" pitchFamily="18" charset="0"/>
                            <a:ea typeface="微软雅黑" panose="020B0503020204020204" pitchFamily="34" charset="-122"/>
                          </a:rPr>
                          <m:t>𝛼</m:t>
                        </m:r>
                      </m:sup>
                    </m:sSup>
                    <m:r>
                      <a:rPr lang="en-US" altLang="zh-CN" sz="1600" i="1">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e>
                      <m:sup>
                        <m:r>
                          <a:rPr lang="zh-CN" altLang="en-US" sz="1600" i="1">
                            <a:latin typeface="Cambria Math" panose="02040503050406030204" pitchFamily="18" charset="0"/>
                            <a:ea typeface="微软雅黑" panose="020B0503020204020204" pitchFamily="34" charset="-122"/>
                          </a:rPr>
                          <m:t>𝛼</m:t>
                        </m:r>
                      </m:sup>
                    </m:sSup>
                    <m:r>
                      <a:rPr lang="en-US" altLang="zh-CN" sz="1600" i="1">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𝑏</m:t>
                            </m:r>
                          </m:e>
                        </m:d>
                      </m:e>
                      <m:sup>
                        <m:r>
                          <a:rPr lang="zh-CN" altLang="en-US" sz="1600" i="1">
                            <a:latin typeface="Cambria Math" panose="02040503050406030204" pitchFamily="18" charset="0"/>
                            <a:ea typeface="微软雅黑" panose="020B0503020204020204" pitchFamily="34" charset="-122"/>
                          </a:rPr>
                          <m:t>𝛼</m:t>
                        </m:r>
                      </m:sup>
                    </m:sSup>
                  </m:oMath>
                </a14:m>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计算：</a:t>
                </a:r>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𝑒</m:t>
                            </m:r>
                          </m:e>
                        </m:d>
                      </m:e>
                      <m:sup>
                        <m:r>
                          <a:rPr lang="zh-CN" altLang="en-US" sz="1600" b="0" i="1" smtClean="0">
                            <a:latin typeface="Cambria Math" panose="02040503050406030204" pitchFamily="18" charset="0"/>
                            <a:ea typeface="微软雅黑" panose="020B0503020204020204" pitchFamily="34" charset="-122"/>
                          </a:rPr>
                          <m:t>𝛽</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b="0" i="1" smtClean="0">
                            <a:latin typeface="Cambria Math" panose="02040503050406030204" pitchFamily="18" charset="0"/>
                            <a:ea typeface="微软雅黑" panose="020B0503020204020204" pitchFamily="34" charset="-122"/>
                          </a:rPr>
                          <m:t>𝛽</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𝑎</m:t>
                            </m:r>
                          </m:e>
                        </m:d>
                      </m:e>
                      <m:sup>
                        <m:r>
                          <a:rPr lang="zh-CN" altLang="en-US" sz="1600" b="0" i="1" smtClean="0">
                            <a:latin typeface="Cambria Math" panose="02040503050406030204" pitchFamily="18" charset="0"/>
                            <a:ea typeface="微软雅黑" panose="020B0503020204020204" pitchFamily="34" charset="-122"/>
                          </a:rPr>
                          <m:t>𝛽</m:t>
                        </m:r>
                      </m:sup>
                    </m:sSup>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𝑓</m:t>
                            </m:r>
                          </m:e>
                        </m:d>
                      </m:e>
                      <m:sup>
                        <m:r>
                          <a:rPr lang="zh-CN" altLang="en-US" sz="1600" b="0" i="1" smtClean="0">
                            <a:latin typeface="Cambria Math" panose="02040503050406030204" pitchFamily="18" charset="0"/>
                            <a:ea typeface="微软雅黑" panose="020B0503020204020204" pitchFamily="34" charset="-122"/>
                          </a:rPr>
                          <m:t>𝛽</m:t>
                        </m:r>
                      </m:sup>
                    </m:sSup>
                    <m:r>
                      <a:rPr lang="en-US" altLang="zh-CN" sz="1600" i="1">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e>
                      <m:sup>
                        <m:r>
                          <a:rPr lang="zh-CN" altLang="en-US" sz="1600" b="0" i="1" smtClean="0">
                            <a:latin typeface="Cambria Math" panose="02040503050406030204" pitchFamily="18" charset="0"/>
                            <a:ea typeface="微软雅黑" panose="020B0503020204020204" pitchFamily="34" charset="-122"/>
                          </a:rPr>
                          <m:t>𝛽</m:t>
                        </m:r>
                      </m:sup>
                    </m:sSup>
                    <m:r>
                      <a:rPr lang="en-US" altLang="zh-CN" sz="1600" i="1">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𝑏</m:t>
                            </m:r>
                          </m:e>
                        </m:d>
                      </m:e>
                      <m:sup>
                        <m:r>
                          <a:rPr lang="zh-CN" altLang="en-US" sz="1600" b="0" i="1" smtClean="0">
                            <a:latin typeface="Cambria Math" panose="02040503050406030204" pitchFamily="18" charset="0"/>
                            <a:ea typeface="微软雅黑" panose="020B0503020204020204" pitchFamily="34" charset="-122"/>
                          </a:rPr>
                          <m:t>𝛽</m:t>
                        </m:r>
                      </m:sup>
                    </m:sSup>
                  </m:oMath>
                </a14:m>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共享自己的</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𝑒</m:t>
                            </m:r>
                          </m:e>
                        </m:d>
                      </m:e>
                      <m:sup>
                        <m:r>
                          <a:rPr lang="en-US" altLang="zh-CN" sz="1600" b="0" i="1" smtClean="0">
                            <a:latin typeface="Cambria Math" panose="02040503050406030204" pitchFamily="18" charset="0"/>
                            <a:ea typeface="微软雅黑" panose="020B0503020204020204" pitchFamily="34" charset="-122"/>
                          </a:rPr>
                          <m:t>𝐴</m:t>
                        </m:r>
                      </m:sup>
                    </m:sSup>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𝑓</m:t>
                            </m:r>
                          </m:e>
                        </m:d>
                      </m:e>
                      <m:sup>
                        <m:r>
                          <a:rPr lang="en-US" altLang="zh-CN" sz="1600" b="0" i="1" smtClean="0">
                            <a:latin typeface="Cambria Math" panose="02040503050406030204" pitchFamily="18" charset="0"/>
                            <a:ea typeface="微软雅黑" panose="020B0503020204020204" pitchFamily="34" charset="-122"/>
                          </a:rPr>
                          <m:t>𝐴</m:t>
                        </m:r>
                      </m:sup>
                    </m:sSup>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𝑒</m:t>
                            </m:r>
                          </m:e>
                        </m:d>
                      </m:e>
                      <m:sup>
                        <m:r>
                          <a:rPr lang="en-US" altLang="zh-CN" sz="1600" b="0" i="1" smtClean="0">
                            <a:latin typeface="Cambria Math" panose="02040503050406030204" pitchFamily="18" charset="0"/>
                            <a:ea typeface="微软雅黑" panose="020B0503020204020204" pitchFamily="34" charset="-122"/>
                          </a:rPr>
                          <m:t>𝐵</m:t>
                        </m:r>
                      </m:sup>
                    </m:sSup>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𝑓</m:t>
                            </m:r>
                          </m:e>
                        </m:d>
                      </m:e>
                      <m:sup>
                        <m:r>
                          <a:rPr lang="en-US" altLang="zh-CN" sz="1600" i="1">
                            <a:latin typeface="Cambria Math" panose="02040503050406030204" pitchFamily="18" charset="0"/>
                            <a:ea typeface="微软雅黑" panose="020B0503020204020204" pitchFamily="34" charset="-122"/>
                          </a:rPr>
                          <m:t>𝐵</m:t>
                        </m:r>
                      </m:sup>
                    </m:sSup>
                    <m:r>
                      <a:rPr lang="en-US" altLang="zh-CN" sz="1600" i="1">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得到</a:t>
                </a:r>
                <a14:m>
                  <m:oMath xmlns:m="http://schemas.openxmlformats.org/officeDocument/2006/math">
                    <m:d>
                      <m:dPr>
                        <m:begChr m:val="⟨"/>
                        <m:endChr m:val="⟩"/>
                        <m:ctrlPr>
                          <a:rPr lang="en-US" altLang="zh-CN" sz="1600" i="1">
                            <a:latin typeface="Cambria Math" panose="02040503050406030204" pitchFamily="18" charset="0"/>
                            <a:ea typeface="微软雅黑" panose="020B0503020204020204" pitchFamily="34" charset="-122"/>
                          </a:rPr>
                        </m:ctrlPr>
                      </m:dPr>
                      <m:e>
                        <m:r>
                          <m:rPr>
                            <m:sty m:val="p"/>
                          </m:rPr>
                          <a:rPr lang="en-US" altLang="zh-CN" sz="1600" i="1" smtClean="0">
                            <a:latin typeface="Cambria Math" panose="02040503050406030204" pitchFamily="18" charset="0"/>
                            <a:ea typeface="微软雅黑" panose="020B0503020204020204" pitchFamily="34" charset="-122"/>
                          </a:rPr>
                          <m:t>e</m:t>
                        </m:r>
                      </m:e>
                    </m:d>
                    <m:r>
                      <a:rPr lang="zh-CN" altLang="en-US" sz="1600" i="1" smtClean="0">
                        <a:latin typeface="Cambria Math" panose="02040503050406030204" pitchFamily="18" charset="0"/>
                        <a:ea typeface="微软雅黑" panose="020B0503020204020204" pitchFamily="34" charset="-122"/>
                      </a:rPr>
                      <m:t>和</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𝑓</m:t>
                        </m:r>
                      </m:e>
                    </m:d>
                  </m:oMath>
                </a14:m>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计算乘法结果：</a:t>
                </a:r>
                <a:endParaRPr lang="en-US" altLang="zh-CN" sz="1600" dirty="0">
                  <a:latin typeface="微软雅黑" panose="020B0503020204020204" pitchFamily="34" charset="-122"/>
                  <a:ea typeface="微软雅黑" panose="020B0503020204020204" pitchFamily="34" charset="-122"/>
                </a:endParaRPr>
              </a:p>
              <a:p>
                <a:pPr algn="ct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𝑦</m:t>
                            </m:r>
                          </m:e>
                        </m:d>
                      </m:e>
                      <m:sup>
                        <m:r>
                          <a:rPr lang="en-US" altLang="zh-CN" sz="1600" b="0" i="1" smtClean="0">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𝑓</m:t>
                    </m:r>
                    <m:r>
                      <a:rPr lang="en-US" altLang="zh-CN" sz="1600" b="0" i="1" smtClean="0">
                        <a:latin typeface="Cambria Math" panose="02040503050406030204" pitchFamily="18" charset="0"/>
                        <a:ea typeface="Cambria Math" panose="02040503050406030204" pitchFamily="18" charset="0"/>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𝑎</m:t>
                            </m:r>
                          </m:e>
                        </m:d>
                      </m:e>
                      <m:sup>
                        <m:r>
                          <a:rPr lang="en-US" altLang="zh-CN" sz="1600" b="0" i="1" smtClean="0">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𝑒</m:t>
                    </m:r>
                    <m:r>
                      <a:rPr lang="en-US" altLang="zh-CN" sz="1600" b="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𝑏</m:t>
                            </m:r>
                          </m:e>
                        </m:d>
                      </m:e>
                      <m:sup>
                        <m:r>
                          <a:rPr lang="en-US" altLang="zh-CN" sz="1600" b="0" i="1" smtClean="0">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𝑐</m:t>
                            </m:r>
                          </m:e>
                        </m:d>
                      </m:e>
                      <m:sup>
                        <m:r>
                          <a:rPr lang="en-US" altLang="zh-CN" sz="1600" b="0" i="1" smtClean="0">
                            <a:latin typeface="Cambria Math" panose="02040503050406030204" pitchFamily="18" charset="0"/>
                            <a:ea typeface="微软雅黑" panose="020B0503020204020204" pitchFamily="34" charset="-122"/>
                          </a:rPr>
                          <m:t>𝐴</m:t>
                        </m:r>
                      </m:sup>
                    </m:sSup>
                  </m:oMath>
                </a14:m>
                <a:endParaRPr lang="en-US" altLang="zh-CN" sz="1600" dirty="0">
                  <a:ea typeface="微软雅黑" panose="020B0503020204020204" pitchFamily="34" charset="-122"/>
                </a:endParaRPr>
              </a:p>
              <a:p>
                <a:pPr algn="ct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𝑦</m:t>
                            </m:r>
                          </m:e>
                        </m:d>
                      </m:e>
                      <m:sup>
                        <m:r>
                          <a:rPr lang="en-US" altLang="zh-CN" sz="1600" b="0" i="1" smtClean="0">
                            <a:latin typeface="Cambria Math" panose="02040503050406030204" pitchFamily="18" charset="0"/>
                            <a:ea typeface="Cambria Math" panose="02040503050406030204" pitchFamily="18" charset="0"/>
                          </a:rPr>
                          <m:t>𝐵</m:t>
                        </m:r>
                      </m:sup>
                    </m:sSup>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𝑒</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𝑓</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微软雅黑" panose="020B0503020204020204" pitchFamily="34" charset="-122"/>
                      </a:rPr>
                      <m:t>𝑓</m:t>
                    </m:r>
                    <m:r>
                      <a:rPr lang="en-US" altLang="zh-CN" sz="1600" b="0" i="1" smtClean="0">
                        <a:latin typeface="Cambria Math" panose="02040503050406030204" pitchFamily="18" charset="0"/>
                        <a:ea typeface="Cambria Math" panose="02040503050406030204" pitchFamily="18" charset="0"/>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𝑎</m:t>
                            </m:r>
                          </m:e>
                        </m:d>
                      </m:e>
                      <m:sup>
                        <m:r>
                          <a:rPr lang="en-US" altLang="zh-CN" sz="1600" b="0" i="1" smtClean="0">
                            <a:latin typeface="Cambria Math" panose="02040503050406030204" pitchFamily="18" charset="0"/>
                            <a:ea typeface="微软雅黑" panose="020B0503020204020204" pitchFamily="34" charset="-122"/>
                          </a:rPr>
                          <m:t>𝐵</m:t>
                        </m:r>
                      </m:sup>
                    </m:sSup>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𝑒</m:t>
                    </m:r>
                    <m:r>
                      <a:rPr lang="en-US" altLang="zh-CN" sz="1600" b="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𝑏</m:t>
                            </m:r>
                          </m:e>
                        </m:d>
                      </m:e>
                      <m:sup>
                        <m:r>
                          <a:rPr lang="en-US" altLang="zh-CN" sz="1600" b="0" i="1" smtClean="0">
                            <a:latin typeface="Cambria Math" panose="02040503050406030204" pitchFamily="18" charset="0"/>
                            <a:ea typeface="微软雅黑" panose="020B0503020204020204" pitchFamily="34" charset="-122"/>
                          </a:rPr>
                          <m:t>𝐵</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𝑐</m:t>
                            </m:r>
                          </m:e>
                        </m:d>
                      </m:e>
                      <m:sup>
                        <m:r>
                          <a:rPr lang="en-US" altLang="zh-CN" sz="1600" b="0" i="1" smtClean="0">
                            <a:latin typeface="Cambria Math" panose="02040503050406030204" pitchFamily="18" charset="0"/>
                            <a:ea typeface="微软雅黑" panose="020B0503020204020204" pitchFamily="34" charset="-122"/>
                          </a:rPr>
                          <m:t>𝐵</m:t>
                        </m:r>
                      </m:sup>
                    </m:sSup>
                  </m:oMath>
                </a14:m>
                <a:endParaRPr lang="en-US" altLang="zh-CN" sz="16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𝑥</m:t>
                              </m:r>
                              <m:r>
                                <a:rPr lang="en-US" altLang="zh-CN" sz="160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𝑦</m:t>
                              </m:r>
                            </m:e>
                          </m:d>
                        </m:e>
                        <m:sup>
                          <m:r>
                            <a:rPr lang="zh-CN" altLang="en-US" sz="1600" i="1">
                              <a:latin typeface="Cambria Math" panose="02040503050406030204" pitchFamily="18" charset="0"/>
                              <a:ea typeface="微软雅黑" panose="020B0503020204020204" pitchFamily="34" charset="-122"/>
                            </a:rPr>
                            <m:t>𝛼</m:t>
                          </m:r>
                        </m:sup>
                      </m:sSup>
                      <m:r>
                        <a:rPr lang="en-US" altLang="zh-CN" sz="1600" b="1"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𝑥</m:t>
                              </m:r>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𝑦</m:t>
                              </m:r>
                            </m:e>
                          </m:d>
                        </m:e>
                        <m:sup>
                          <m:r>
                            <a:rPr lang="zh-CN" altLang="en-US" sz="1600" i="1" smtClean="0">
                              <a:latin typeface="Cambria Math" panose="02040503050406030204" pitchFamily="18" charset="0"/>
                              <a:ea typeface="微软雅黑" panose="020B0503020204020204" pitchFamily="34" charset="-122"/>
                            </a:rPr>
                            <m:t>𝛽</m:t>
                          </m:r>
                        </m:sup>
                      </m:sSup>
                    </m:oMath>
                  </m:oMathPara>
                </a14:m>
                <a:endParaRPr lang="en-US" altLang="zh-CN" sz="1600" i="1" dirty="0">
                  <a:latin typeface="Cambria Math" panose="02040503050406030204" pitchFamily="18" charset="0"/>
                  <a:ea typeface="微软雅黑" panose="020B0503020204020204" pitchFamily="34" charset="-122"/>
                </a:endParaRPr>
              </a:p>
              <a:p>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𝑓</m:t>
                    </m:r>
                    <m:r>
                      <a:rPr lang="en-US" altLang="zh-CN" sz="1600" i="1">
                        <a:latin typeface="Cambria Math" panose="02040503050406030204" pitchFamily="18" charset="0"/>
                        <a:ea typeface="Cambria Math" panose="02040503050406030204" pitchFamily="18" charset="0"/>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𝑎</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𝑒</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𝑏</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i="1">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𝑐</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b="0" i="0"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𝑒</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𝑓</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微软雅黑" panose="020B0503020204020204" pitchFamily="34" charset="-122"/>
                      </a:rPr>
                      <m:t>𝑓</m:t>
                    </m:r>
                    <m:r>
                      <a:rPr lang="en-US" altLang="zh-CN" sz="1600" i="1">
                        <a:latin typeface="Cambria Math" panose="02040503050406030204" pitchFamily="18" charset="0"/>
                        <a:ea typeface="Cambria Math" panose="02040503050406030204" pitchFamily="18" charset="0"/>
                      </a:rPr>
                      <m:t>∙</m:t>
                    </m:r>
                    <m:r>
                      <m:rPr>
                        <m:nor/>
                      </m:rPr>
                      <a:rPr lang="en-US" altLang="zh-CN" sz="1600" dirty="0">
                        <a:ea typeface="微软雅黑" panose="020B0503020204020204" pitchFamily="34" charset="-122"/>
                      </a:rPr>
                      <m:t> </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𝑎</m:t>
                            </m:r>
                          </m:e>
                        </m:d>
                      </m:e>
                      <m:sup>
                        <m:r>
                          <a:rPr lang="zh-CN" altLang="en-US" sz="1600" i="1" smtClean="0">
                            <a:latin typeface="Cambria Math" panose="02040503050406030204" pitchFamily="18" charset="0"/>
                            <a:ea typeface="微软雅黑" panose="020B0503020204020204" pitchFamily="34" charset="-122"/>
                          </a:rPr>
                          <m:t>𝛽</m:t>
                        </m:r>
                      </m:sup>
                    </m:sSup>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𝑒</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𝑏</m:t>
                            </m:r>
                          </m:e>
                        </m:d>
                      </m:e>
                      <m:sup>
                        <m:r>
                          <a:rPr lang="zh-CN" altLang="en-US" sz="1600" i="1" smtClean="0">
                            <a:latin typeface="Cambria Math" panose="02040503050406030204" pitchFamily="18" charset="0"/>
                            <a:ea typeface="微软雅黑" panose="020B0503020204020204" pitchFamily="34" charset="-122"/>
                          </a:rPr>
                          <m:t>𝛽</m:t>
                        </m:r>
                      </m:sup>
                    </m:sSup>
                    <m:r>
                      <a:rPr lang="en-US" altLang="zh-CN" sz="1600" i="1">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𝑐</m:t>
                            </m:r>
                          </m:e>
                        </m:d>
                      </m:e>
                      <m:sup>
                        <m:r>
                          <a:rPr lang="zh-CN" altLang="en-US" sz="1600" i="1" smtClean="0">
                            <a:latin typeface="Cambria Math" panose="02040503050406030204" pitchFamily="18" charset="0"/>
                            <a:ea typeface="微软雅黑" panose="020B0503020204020204" pitchFamily="34" charset="-122"/>
                          </a:rPr>
                          <m:t>𝛽</m:t>
                        </m:r>
                      </m:sup>
                    </m:sSup>
                    <m:r>
                      <a:rPr lang="en-US" altLang="zh-CN" sz="1600" b="0" i="0"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xy</m:t>
                    </m:r>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44" name="文本框 43">
                <a:extLst>
                  <a:ext uri="{FF2B5EF4-FFF2-40B4-BE49-F238E27FC236}">
                    <a16:creationId xmlns:a16="http://schemas.microsoft.com/office/drawing/2014/main" id="{50542856-3BA3-ABEE-FFB8-3A17F03815D0}"/>
                  </a:ext>
                </a:extLst>
              </p:cNvPr>
              <p:cNvSpPr txBox="1">
                <a:spLocks noRot="1" noChangeAspect="1" noMove="1" noResize="1" noEditPoints="1" noAdjustHandles="1" noChangeArrowheads="1" noChangeShapeType="1" noTextEdit="1"/>
              </p:cNvSpPr>
              <p:nvPr/>
            </p:nvSpPr>
            <p:spPr>
              <a:xfrm>
                <a:off x="6709744" y="1611382"/>
                <a:ext cx="4691955" cy="3587970"/>
              </a:xfrm>
              <a:prstGeom prst="rect">
                <a:avLst/>
              </a:prstGeom>
              <a:blipFill>
                <a:blip r:embed="rId5"/>
                <a:stretch>
                  <a:fillRect l="-780" t="-509" b="-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961F89EF-88DE-41C3-89CE-D5F9B87EA99D}"/>
                  </a:ext>
                </a:extLst>
              </p:cNvPr>
              <p:cNvSpPr txBox="1"/>
              <p:nvPr/>
            </p:nvSpPr>
            <p:spPr>
              <a:xfrm>
                <a:off x="966470" y="2023198"/>
                <a:ext cx="4821934" cy="108882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假设数据拥有者有一个数据</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，现在将</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秘密共享给两个服务器</a:t>
                </a:r>
                <a:r>
                  <a:rPr lang="en-US" altLang="zh-CN" sz="1600" dirty="0">
                    <a:latin typeface="微软雅黑" panose="020B0503020204020204" pitchFamily="34" charset="-122"/>
                    <a:ea typeface="微软雅黑" panose="020B0503020204020204" pitchFamily="34" charset="-122"/>
                  </a:rPr>
                  <a:t>A, B</a:t>
                </a:r>
                <a:r>
                  <a:rPr lang="zh-CN" altLang="en-US" sz="1600" dirty="0">
                    <a:latin typeface="微软雅黑" panose="020B0503020204020204" pitchFamily="34" charset="-122"/>
                    <a:ea typeface="微软雅黑" panose="020B0503020204020204" pitchFamily="34" charset="-122"/>
                  </a:rPr>
                  <a:t>，服务器</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随机得到其中一部分。</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持有信息：</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i="1" smtClean="0">
                            <a:latin typeface="Cambria Math" panose="02040503050406030204" pitchFamily="18" charset="0"/>
                            <a:ea typeface="微软雅黑" panose="020B0503020204020204" pitchFamily="34" charset="-122"/>
                          </a:rPr>
                          <m:t>𝛼</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e>
                      <m:sup>
                        <m:r>
                          <a:rPr lang="zh-CN" altLang="en-US" sz="1600" i="1" smtClean="0">
                            <a:latin typeface="Cambria Math" panose="02040503050406030204" pitchFamily="18" charset="0"/>
                            <a:ea typeface="微软雅黑" panose="020B0503020204020204" pitchFamily="34" charset="-122"/>
                          </a:rPr>
                          <m:t>𝛼</m:t>
                        </m:r>
                      </m:sup>
                    </m:sSup>
                  </m:oMath>
                </a14:m>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持有信息：</a:t>
                </a:r>
                <a:r>
                  <a:rPr lang="en-US" altLang="zh-CN" sz="1600" dirty="0">
                    <a:ea typeface="微软雅黑" panose="020B0503020204020204" pitchFamily="34" charset="-122"/>
                  </a:rPr>
                  <a:t>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d>
                          <m:dPr>
                            <m:begChr m:val="⟨"/>
                            <m:endChr m:val="⟩"/>
                            <m:ctrlPr>
                              <a:rPr lang="en-US" altLang="zh-CN" sz="160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𝑥</m:t>
                            </m:r>
                          </m:e>
                        </m:d>
                      </m:e>
                      <m:sup>
                        <m:r>
                          <a:rPr lang="zh-CN" altLang="en-US" sz="1600" b="0" i="1" smtClean="0">
                            <a:latin typeface="Cambria Math" panose="02040503050406030204" pitchFamily="18" charset="0"/>
                            <a:ea typeface="微软雅黑" panose="020B0503020204020204" pitchFamily="34" charset="-122"/>
                          </a:rPr>
                          <m:t>𝛽</m:t>
                        </m:r>
                      </m:sup>
                    </m:sSup>
                    <m:r>
                      <a:rPr lang="en-US" altLang="zh-CN" sz="1600" b="0" i="1" smtClean="0">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𝑦</m:t>
                            </m:r>
                          </m:e>
                        </m:d>
                      </m:e>
                      <m:sup>
                        <m:r>
                          <a:rPr lang="zh-CN" altLang="en-US" sz="1600" b="0" i="1" smtClean="0">
                            <a:latin typeface="Cambria Math" panose="02040503050406030204" pitchFamily="18" charset="0"/>
                            <a:ea typeface="微软雅黑" panose="020B0503020204020204" pitchFamily="34" charset="-122"/>
                          </a:rPr>
                          <m:t>𝛽</m:t>
                        </m:r>
                      </m:sup>
                    </m:sSup>
                  </m:oMath>
                </a14:m>
                <a:endParaRPr lang="zh-CN" altLang="en-US" dirty="0"/>
              </a:p>
            </p:txBody>
          </p:sp>
        </mc:Choice>
        <mc:Fallback xmlns="">
          <p:sp>
            <p:nvSpPr>
              <p:cNvPr id="47" name="文本框 46">
                <a:extLst>
                  <a:ext uri="{FF2B5EF4-FFF2-40B4-BE49-F238E27FC236}">
                    <a16:creationId xmlns:a16="http://schemas.microsoft.com/office/drawing/2014/main" id="{961F89EF-88DE-41C3-89CE-D5F9B87EA99D}"/>
                  </a:ext>
                </a:extLst>
              </p:cNvPr>
              <p:cNvSpPr txBox="1">
                <a:spLocks noRot="1" noChangeAspect="1" noMove="1" noResize="1" noEditPoints="1" noAdjustHandles="1" noChangeArrowheads="1" noChangeShapeType="1" noTextEdit="1"/>
              </p:cNvSpPr>
              <p:nvPr/>
            </p:nvSpPr>
            <p:spPr>
              <a:xfrm>
                <a:off x="966470" y="2023198"/>
                <a:ext cx="4821934" cy="1088824"/>
              </a:xfrm>
              <a:prstGeom prst="rect">
                <a:avLst/>
              </a:prstGeom>
              <a:blipFill>
                <a:blip r:embed="rId6"/>
                <a:stretch>
                  <a:fillRect l="-759" t="-1676" r="-2276" b="-5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232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5425917"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 fixed-point representation</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F5007C0-6DA2-4E0C-6F98-CB743C7192FF}"/>
                  </a:ext>
                </a:extLst>
              </p:cNvPr>
              <p:cNvSpPr txBox="1"/>
              <p:nvPr/>
            </p:nvSpPr>
            <p:spPr>
              <a:xfrm>
                <a:off x="1056495" y="1593233"/>
                <a:ext cx="5078133" cy="136056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所有移动用户的输入和模型权重都需要转换为整数，这样才可以在环</a:t>
                </a:r>
                <a14:m>
                  <m:oMath xmlns:m="http://schemas.openxmlformats.org/officeDocument/2006/math">
                    <m:sSub>
                      <m:sSubPr>
                        <m:ctrlPr>
                          <a:rPr lang="en-US" altLang="zh-CN" sz="1600" i="1" dirty="0">
                            <a:latin typeface="Cambria Math" panose="02040503050406030204" pitchFamily="18" charset="0"/>
                            <a:ea typeface="Cambria Math" panose="02040503050406030204" pitchFamily="18" charset="0"/>
                          </a:rPr>
                        </m:ctrlPr>
                      </m:sSubPr>
                      <m:e>
                        <m:r>
                          <a:rPr lang="en-US" altLang="zh-CN" sz="1600" i="1" dirty="0">
                            <a:latin typeface="Cambria Math" panose="02040503050406030204" pitchFamily="18" charset="0"/>
                            <a:ea typeface="Cambria Math" panose="02040503050406030204" pitchFamily="18" charset="0"/>
                          </a:rPr>
                          <m:t>ℤ</m:t>
                        </m:r>
                      </m:e>
                      <m:sub>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2</m:t>
                            </m:r>
                          </m:e>
                          <m:sup>
                            <m:r>
                              <a:rPr lang="en-US" altLang="zh-CN" sz="1600" i="1" dirty="0">
                                <a:latin typeface="Cambria Math" panose="02040503050406030204" pitchFamily="18" charset="0"/>
                                <a:ea typeface="微软雅黑" panose="020B0503020204020204" pitchFamily="34" charset="-122"/>
                              </a:rPr>
                              <m:t>𝑙</m:t>
                            </m:r>
                          </m:sup>
                        </m:sSup>
                      </m:sub>
                    </m:sSub>
                  </m:oMath>
                </a14:m>
                <a:r>
                  <a:rPr lang="zh-CN" altLang="en-US" sz="1600" dirty="0">
                    <a:latin typeface="微软雅黑" panose="020B0503020204020204" pitchFamily="34" charset="-122"/>
                    <a:ea typeface="微软雅黑" panose="020B0503020204020204" pitchFamily="34" charset="-122"/>
                  </a:rPr>
                  <a:t>实现秘密共享。</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每个实值数据</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𝑥</m:t>
                    </m:r>
                  </m:oMath>
                </a14:m>
                <a:r>
                  <a:rPr lang="zh-CN" altLang="en-US" sz="1600" dirty="0">
                    <a:latin typeface="微软雅黑" panose="020B0503020204020204" pitchFamily="34" charset="-122"/>
                    <a:ea typeface="微软雅黑" panose="020B0503020204020204" pitchFamily="34" charset="-122"/>
                  </a:rPr>
                  <a:t>被缩放为一个整数</a:t>
                </a:r>
                <a14:m>
                  <m:oMath xmlns:m="http://schemas.openxmlformats.org/officeDocument/2006/math">
                    <m:acc>
                      <m:accPr>
                        <m:chr m:val="̅"/>
                        <m:ctrlPr>
                          <a:rPr lang="en-US" altLang="zh-CN" sz="1600" i="1" dirty="0" smtClean="0">
                            <a:latin typeface="Cambria Math" panose="02040503050406030204" pitchFamily="18" charset="0"/>
                            <a:ea typeface="微软雅黑" panose="020B0503020204020204" pitchFamily="34" charset="-122"/>
                          </a:rPr>
                        </m:ctrlPr>
                      </m:accPr>
                      <m:e>
                        <m:r>
                          <a:rPr lang="en-US" altLang="zh-CN" sz="1600" b="0" i="1" dirty="0" smtClean="0">
                            <a:latin typeface="Cambria Math" panose="02040503050406030204" pitchFamily="18" charset="0"/>
                            <a:ea typeface="微软雅黑" panose="020B0503020204020204" pitchFamily="34" charset="-122"/>
                          </a:rPr>
                          <m:t>𝑥</m:t>
                        </m:r>
                      </m:e>
                    </m:acc>
                    <m:r>
                      <a:rPr lang="en-US" altLang="zh-CN" sz="1600" b="0" i="1" dirty="0" smtClean="0">
                        <a:latin typeface="Cambria Math" panose="02040503050406030204" pitchFamily="18" charset="0"/>
                        <a:ea typeface="微软雅黑" panose="020B0503020204020204" pitchFamily="34" charset="-122"/>
                      </a:rPr>
                      <m:t> </m:t>
                    </m:r>
                    <m:r>
                      <a:rPr lang="en-US" altLang="zh-CN" sz="1600" i="1" dirty="0" smtClean="0">
                        <a:latin typeface="Cambria Math" panose="02040503050406030204" pitchFamily="18" charset="0"/>
                        <a:ea typeface="微软雅黑" panose="020B0503020204020204" pitchFamily="34" charset="-122"/>
                      </a:rPr>
                      <m:t>𝑚𝑜𝑑</m:t>
                    </m:r>
                    <m:r>
                      <a:rPr lang="en-US" altLang="zh-CN" sz="1600" b="0" i="1" dirty="0" smtClean="0">
                        <a:latin typeface="Cambria Math" panose="02040503050406030204" pitchFamily="18" charset="0"/>
                        <a:ea typeface="微软雅黑" panose="020B0503020204020204" pitchFamily="34" charset="-122"/>
                      </a:rPr>
                      <m:t> </m:t>
                    </m:r>
                    <m:sSup>
                      <m:sSupPr>
                        <m:ctrlPr>
                          <a:rPr lang="en-US" altLang="zh-CN" sz="1600" i="1" dirty="0" smtClean="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2</m:t>
                        </m:r>
                      </m:e>
                      <m:sup>
                        <m:r>
                          <a:rPr lang="en-US" altLang="zh-CN" sz="1600" b="0" i="1" dirty="0" smtClean="0">
                            <a:latin typeface="Cambria Math" panose="02040503050406030204" pitchFamily="18" charset="0"/>
                            <a:ea typeface="微软雅黑" panose="020B0503020204020204" pitchFamily="34" charset="-122"/>
                          </a:rPr>
                          <m:t>𝑙</m:t>
                        </m:r>
                      </m:sup>
                    </m:sSup>
                  </m:oMath>
                </a14:m>
                <a:r>
                  <a:rPr lang="zh-CN" altLang="en-US" sz="1600" dirty="0">
                    <a:latin typeface="微软雅黑" panose="020B0503020204020204" pitchFamily="34" charset="-122"/>
                    <a:ea typeface="微软雅黑" panose="020B0503020204020204" pitchFamily="34" charset="-122"/>
                  </a:rPr>
                  <a:t>，使得整数</a:t>
                </a:r>
                <a14:m>
                  <m:oMath xmlns:m="http://schemas.openxmlformats.org/officeDocument/2006/math">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𝑥</m:t>
                        </m:r>
                      </m:e>
                    </m:acc>
                  </m:oMath>
                </a14:m>
                <a:r>
                  <a:rPr lang="zh-CN" altLang="en-US" sz="1600" dirty="0">
                    <a:latin typeface="微软雅黑" panose="020B0503020204020204" pitchFamily="34" charset="-122"/>
                    <a:ea typeface="微软雅黑" panose="020B0503020204020204" pitchFamily="34" charset="-122"/>
                  </a:rPr>
                  <a:t>可以在</a:t>
                </a:r>
                <a14:m>
                  <m:oMath xmlns:m="http://schemas.openxmlformats.org/officeDocument/2006/math">
                    <m:sSub>
                      <m:sSubPr>
                        <m:ctrlPr>
                          <a:rPr lang="en-US" altLang="zh-CN" sz="1600" i="1" dirty="0" smtClean="0">
                            <a:latin typeface="Cambria Math" panose="02040503050406030204" pitchFamily="18" charset="0"/>
                            <a:ea typeface="Cambria Math" panose="02040503050406030204" pitchFamily="18" charset="0"/>
                          </a:rPr>
                        </m:ctrlPr>
                      </m:sSubPr>
                      <m:e>
                        <m:r>
                          <a:rPr lang="en-US" altLang="zh-CN" sz="1600" i="1" dirty="0">
                            <a:latin typeface="Cambria Math" panose="02040503050406030204" pitchFamily="18" charset="0"/>
                            <a:ea typeface="Cambria Math" panose="02040503050406030204" pitchFamily="18" charset="0"/>
                          </a:rPr>
                          <m:t>ℤ</m:t>
                        </m:r>
                      </m:e>
                      <m:sub>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2</m:t>
                            </m:r>
                          </m:e>
                          <m:sup>
                            <m:r>
                              <a:rPr lang="en-US" altLang="zh-CN" sz="1600" i="1" dirty="0">
                                <a:latin typeface="Cambria Math" panose="02040503050406030204" pitchFamily="18" charset="0"/>
                                <a:ea typeface="微软雅黑" panose="020B0503020204020204" pitchFamily="34" charset="-122"/>
                              </a:rPr>
                              <m:t>𝑙</m:t>
                            </m:r>
                          </m:sup>
                        </m:sSup>
                      </m:sub>
                    </m:sSub>
                  </m:oMath>
                </a14:m>
                <a:r>
                  <a:rPr lang="zh-CN" altLang="en-US" sz="1600" dirty="0">
                    <a:latin typeface="微软雅黑" panose="020B0503020204020204" pitchFamily="34" charset="-122"/>
                    <a:ea typeface="微软雅黑" panose="020B0503020204020204" pitchFamily="34" charset="-122"/>
                  </a:rPr>
                  <a:t>上共享，其中</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[0,</m:t>
                    </m:r>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2</m:t>
                        </m:r>
                      </m:e>
                      <m:sup>
                        <m:r>
                          <a:rPr lang="en-US" altLang="zh-CN" sz="1600" i="1" dirty="0">
                            <a:latin typeface="Cambria Math" panose="02040503050406030204" pitchFamily="18" charset="0"/>
                            <a:ea typeface="微软雅黑" panose="020B0503020204020204" pitchFamily="34" charset="-122"/>
                          </a:rPr>
                          <m:t>𝑙</m:t>
                        </m:r>
                        <m:r>
                          <a:rPr lang="en-US" altLang="zh-CN" sz="1600" b="0" i="1" dirty="0" smtClean="0">
                            <a:latin typeface="Cambria Math" panose="02040503050406030204" pitchFamily="18" charset="0"/>
                            <a:ea typeface="微软雅黑" panose="020B0503020204020204" pitchFamily="34" charset="-122"/>
                          </a:rPr>
                          <m:t>−1</m:t>
                        </m:r>
                      </m:sup>
                    </m:sSup>
                    <m:r>
                      <a:rPr lang="en-US" altLang="zh-CN" sz="1600" i="1" dirty="0" smtClean="0">
                        <a:latin typeface="Cambria Math" panose="02040503050406030204" pitchFamily="18" charset="0"/>
                        <a:ea typeface="微软雅黑" panose="020B0503020204020204" pitchFamily="34" charset="-122"/>
                      </a:rPr>
                      <m:t>−1]</m:t>
                    </m:r>
                  </m:oMath>
                </a14:m>
                <a:r>
                  <a:rPr lang="zh-CN" altLang="en-US" sz="1600" dirty="0">
                    <a:latin typeface="微软雅黑" panose="020B0503020204020204" pitchFamily="34" charset="-122"/>
                    <a:ea typeface="微软雅黑" panose="020B0503020204020204" pitchFamily="34" charset="-122"/>
                  </a:rPr>
                  <a:t>表示非负值，</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m:t>
                    </m:r>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2</m:t>
                        </m:r>
                      </m:e>
                      <m:sup>
                        <m:r>
                          <a:rPr lang="en-US" altLang="zh-CN" sz="1600" i="1" dirty="0">
                            <a:latin typeface="Cambria Math" panose="02040503050406030204" pitchFamily="18" charset="0"/>
                            <a:ea typeface="微软雅黑" panose="020B0503020204020204" pitchFamily="34" charset="-122"/>
                          </a:rPr>
                          <m:t>𝑙</m:t>
                        </m:r>
                        <m:r>
                          <a:rPr lang="en-US" altLang="zh-CN" sz="1600" b="0" i="1" dirty="0" smtClean="0">
                            <a:latin typeface="Cambria Math" panose="02040503050406030204" pitchFamily="18" charset="0"/>
                            <a:ea typeface="微软雅黑" panose="020B0503020204020204" pitchFamily="34" charset="-122"/>
                          </a:rPr>
                          <m:t>−1</m:t>
                        </m:r>
                      </m:sup>
                    </m:sSup>
                    <m:r>
                      <a:rPr lang="en-US" altLang="zh-CN" sz="1600" b="0" i="1" dirty="0" smtClean="0">
                        <a:latin typeface="Cambria Math" panose="02040503050406030204" pitchFamily="18" charset="0"/>
                        <a:ea typeface="微软雅黑" panose="020B0503020204020204" pitchFamily="34" charset="-122"/>
                      </a:rPr>
                      <m:t>,</m:t>
                    </m:r>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2</m:t>
                        </m:r>
                      </m:e>
                      <m:sup>
                        <m:r>
                          <a:rPr lang="en-US" altLang="zh-CN" sz="1600" i="1" dirty="0">
                            <a:latin typeface="Cambria Math" panose="02040503050406030204" pitchFamily="18" charset="0"/>
                            <a:ea typeface="微软雅黑" panose="020B0503020204020204" pitchFamily="34" charset="-122"/>
                          </a:rPr>
                          <m:t>𝑙</m:t>
                        </m:r>
                      </m:sup>
                    </m:sSup>
                    <m:r>
                      <a:rPr lang="en-US" altLang="zh-CN" sz="1600" b="0" i="1" dirty="0" smtClean="0">
                        <a:latin typeface="Cambria Math" panose="02040503050406030204" pitchFamily="18" charset="0"/>
                        <a:ea typeface="微软雅黑" panose="020B0503020204020204" pitchFamily="34" charset="-122"/>
                      </a:rPr>
                      <m:t>−1</m:t>
                    </m:r>
                    <m:r>
                      <a:rPr lang="en-US" altLang="zh-CN" sz="1600" i="1" dirty="0" smtClean="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表示负值。</a:t>
                </a:r>
              </a:p>
            </p:txBody>
          </p:sp>
        </mc:Choice>
        <mc:Fallback xmlns="">
          <p:sp>
            <p:nvSpPr>
              <p:cNvPr id="37" name="文本框 36">
                <a:extLst>
                  <a:ext uri="{FF2B5EF4-FFF2-40B4-BE49-F238E27FC236}">
                    <a16:creationId xmlns:a16="http://schemas.microsoft.com/office/drawing/2014/main" id="{4F5007C0-6DA2-4E0C-6F98-CB743C7192FF}"/>
                  </a:ext>
                </a:extLst>
              </p:cNvPr>
              <p:cNvSpPr txBox="1">
                <a:spLocks noRot="1" noChangeAspect="1" noMove="1" noResize="1" noEditPoints="1" noAdjustHandles="1" noChangeArrowheads="1" noChangeShapeType="1" noTextEdit="1"/>
              </p:cNvSpPr>
              <p:nvPr/>
            </p:nvSpPr>
            <p:spPr>
              <a:xfrm>
                <a:off x="1056495" y="1593233"/>
                <a:ext cx="5078133" cy="1360565"/>
              </a:xfrm>
              <a:prstGeom prst="rect">
                <a:avLst/>
              </a:prstGeom>
              <a:blipFill>
                <a:blip r:embed="rId3"/>
                <a:stretch>
                  <a:fillRect l="-600" t="-1339" r="-3361" b="-446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DD06828-5372-D81B-EE9D-04BE5A95B73D}"/>
              </a:ext>
            </a:extLst>
          </p:cNvPr>
          <p:cNvPicPr>
            <a:picLocks noChangeAspect="1"/>
          </p:cNvPicPr>
          <p:nvPr/>
        </p:nvPicPr>
        <p:blipFill rotWithShape="1">
          <a:blip r:embed="rId4"/>
          <a:srcRect t="62742"/>
          <a:stretch/>
        </p:blipFill>
        <p:spPr>
          <a:xfrm>
            <a:off x="990868" y="3078247"/>
            <a:ext cx="4923809" cy="1557716"/>
          </a:xfrm>
          <a:prstGeom prst="rect">
            <a:avLst/>
          </a:prstGeom>
        </p:spPr>
      </p:pic>
      <p:pic>
        <p:nvPicPr>
          <p:cNvPr id="4" name="图片 3">
            <a:extLst>
              <a:ext uri="{FF2B5EF4-FFF2-40B4-BE49-F238E27FC236}">
                <a16:creationId xmlns:a16="http://schemas.microsoft.com/office/drawing/2014/main" id="{01B5C129-2D3D-A12A-F9FB-2F3E96B10085}"/>
              </a:ext>
            </a:extLst>
          </p:cNvPr>
          <p:cNvPicPr>
            <a:picLocks noChangeAspect="1"/>
          </p:cNvPicPr>
          <p:nvPr/>
        </p:nvPicPr>
        <p:blipFill>
          <a:blip r:embed="rId5"/>
          <a:stretch>
            <a:fillRect/>
          </a:stretch>
        </p:blipFill>
        <p:spPr>
          <a:xfrm>
            <a:off x="7130642" y="3809505"/>
            <a:ext cx="4006310" cy="2274901"/>
          </a:xfrm>
          <a:prstGeom prst="rect">
            <a:avLst/>
          </a:prstGeom>
        </p:spPr>
      </p:pic>
      <p:sp>
        <p:nvSpPr>
          <p:cNvPr id="13" name="文本框 12">
            <a:extLst>
              <a:ext uri="{FF2B5EF4-FFF2-40B4-BE49-F238E27FC236}">
                <a16:creationId xmlns:a16="http://schemas.microsoft.com/office/drawing/2014/main" id="{82129618-159F-0DCD-49AF-33BDD7C4D883}"/>
              </a:ext>
            </a:extLst>
          </p:cNvPr>
          <p:cNvSpPr txBox="1"/>
          <p:nvPr/>
        </p:nvSpPr>
        <p:spPr>
          <a:xfrm>
            <a:off x="6904005" y="1272828"/>
            <a:ext cx="2548156"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安全线性层</a:t>
            </a:r>
            <a:endParaRPr lang="zh-CN" altLang="en-US" sz="1600" dirty="0"/>
          </a:p>
        </p:txBody>
      </p:sp>
      <p:sp>
        <p:nvSpPr>
          <p:cNvPr id="15" name="文本框 14">
            <a:extLst>
              <a:ext uri="{FF2B5EF4-FFF2-40B4-BE49-F238E27FC236}">
                <a16:creationId xmlns:a16="http://schemas.microsoft.com/office/drawing/2014/main" id="{2382CF2D-FF81-AE39-794F-21F5298AB7ED}"/>
              </a:ext>
            </a:extLst>
          </p:cNvPr>
          <p:cNvSpPr txBox="1"/>
          <p:nvPr/>
        </p:nvSpPr>
        <p:spPr>
          <a:xfrm>
            <a:off x="6962862" y="1698787"/>
            <a:ext cx="4462943" cy="58477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安全卷积层</a:t>
            </a:r>
            <a:r>
              <a:rPr lang="en-US" altLang="zh-CN" sz="1600" dirty="0">
                <a:latin typeface="微软雅黑" panose="020B0503020204020204" pitchFamily="34" charset="-122"/>
                <a:ea typeface="微软雅黑" panose="020B0503020204020204" pitchFamily="34" charset="-122"/>
              </a:rPr>
              <a:t>(SCONV)</a:t>
            </a:r>
            <a:r>
              <a:rPr lang="zh-CN" altLang="en-US" sz="1600" dirty="0">
                <a:latin typeface="微软雅黑" panose="020B0503020204020204" pitchFamily="34" charset="-122"/>
                <a:ea typeface="微软雅黑" panose="020B0503020204020204" pitchFamily="34" charset="-122"/>
              </a:rPr>
              <a:t>和安全全连接层</a:t>
            </a:r>
            <a:r>
              <a:rPr lang="en-US" altLang="zh-CN" sz="1600" dirty="0">
                <a:latin typeface="微软雅黑" panose="020B0503020204020204" pitchFamily="34" charset="-122"/>
                <a:ea typeface="微软雅黑" panose="020B0503020204020204" pitchFamily="34" charset="-122"/>
              </a:rPr>
              <a:t>(SFC)</a:t>
            </a:r>
            <a:r>
              <a:rPr lang="zh-CN" altLang="en-US" sz="1600" dirty="0">
                <a:latin typeface="微软雅黑" panose="020B0503020204020204" pitchFamily="34" charset="-122"/>
                <a:ea typeface="微软雅黑" panose="020B0503020204020204" pitchFamily="34" charset="-122"/>
              </a:rPr>
              <a:t>。它们的功能可以表示为</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46A9DAC-79AD-A61E-2517-D0867615E896}"/>
                  </a:ext>
                </a:extLst>
              </p:cNvPr>
              <p:cNvSpPr txBox="1"/>
              <p:nvPr/>
            </p:nvSpPr>
            <p:spPr>
              <a:xfrm>
                <a:off x="7739576" y="2539738"/>
                <a:ext cx="2909514" cy="6387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𝑤</m:t>
                          </m:r>
                        </m:e>
                      </m:d>
                    </m:oMath>
                  </m:oMathPara>
                </a14:m>
                <a:endParaRPr lang="en-US" altLang="zh-CN" sz="1400" b="0" dirty="0"/>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𝑤</m:t>
                          </m:r>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𝑉𝐷𝑃</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𝑤</m:t>
                          </m:r>
                        </m:e>
                      </m:d>
                      <m:r>
                        <a:rPr lang="en-US" altLang="zh-CN" sz="1400" b="0" i="1" smtClean="0">
                          <a:latin typeface="Cambria Math" panose="02040503050406030204" pitchFamily="18" charset="0"/>
                        </a:rPr>
                        <m:t>=</m:t>
                      </m:r>
                      <m:nary>
                        <m:naryPr>
                          <m:chr m:val="∑"/>
                          <m:limLoc m:val="subSup"/>
                          <m:ctrlPr>
                            <a:rPr lang="en-US" altLang="zh-CN" sz="1400" b="0" i="1" smtClean="0">
                              <a:latin typeface="Cambria Math" panose="02040503050406030204" pitchFamily="18" charset="0"/>
                            </a:rPr>
                          </m:ctrlPr>
                        </m:naryPr>
                        <m:sub>
                          <m:r>
                            <m:rPr>
                              <m:brk m:alnAt="25"/>
                            </m:rP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𝑛</m:t>
                          </m:r>
                        </m:sup>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𝑘</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𝑘</m:t>
                              </m:r>
                            </m:sub>
                          </m:sSub>
                        </m:e>
                      </m:nary>
                    </m:oMath>
                  </m:oMathPara>
                </a14:m>
                <a:endParaRPr lang="zh-CN" altLang="en-US" sz="1400" dirty="0"/>
              </a:p>
            </p:txBody>
          </p:sp>
        </mc:Choice>
        <mc:Fallback xmlns="">
          <p:sp>
            <p:nvSpPr>
              <p:cNvPr id="17" name="文本框 16">
                <a:extLst>
                  <a:ext uri="{FF2B5EF4-FFF2-40B4-BE49-F238E27FC236}">
                    <a16:creationId xmlns:a16="http://schemas.microsoft.com/office/drawing/2014/main" id="{646A9DAC-79AD-A61E-2517-D0867615E896}"/>
                  </a:ext>
                </a:extLst>
              </p:cNvPr>
              <p:cNvSpPr txBox="1">
                <a:spLocks noRot="1" noChangeAspect="1" noMove="1" noResize="1" noEditPoints="1" noAdjustHandles="1" noChangeArrowheads="1" noChangeShapeType="1" noTextEdit="1"/>
              </p:cNvSpPr>
              <p:nvPr/>
            </p:nvSpPr>
            <p:spPr>
              <a:xfrm>
                <a:off x="7739576" y="2539738"/>
                <a:ext cx="2909514" cy="638765"/>
              </a:xfrm>
              <a:prstGeom prst="rect">
                <a:avLst/>
              </a:prstGeom>
              <a:blipFill>
                <a:blip r:embed="rId6"/>
                <a:stretch>
                  <a:fillRect l="-1677" t="-89423" r="-17191" b="-181731"/>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A527EB29-3554-8D3B-494D-9618E003A6B7}"/>
              </a:ext>
            </a:extLst>
          </p:cNvPr>
          <p:cNvSpPr txBox="1"/>
          <p:nvPr/>
        </p:nvSpPr>
        <p:spPr>
          <a:xfrm>
            <a:off x="7069505" y="3440173"/>
            <a:ext cx="1340141" cy="369332"/>
          </a:xfrm>
          <a:prstGeom prst="rect">
            <a:avLst/>
          </a:prstGeom>
          <a:noFill/>
        </p:spPr>
        <p:txBody>
          <a:bodyPr wrap="square">
            <a:spAutoFit/>
          </a:bodyPr>
          <a:lstStyle/>
          <a:p>
            <a:r>
              <a:rPr lang="en-US" altLang="zh-CN" sz="1800" b="1" dirty="0">
                <a:solidFill>
                  <a:srgbClr val="000000"/>
                </a:solidFill>
                <a:effectLst/>
                <a:latin typeface="URWPalladioL-Bold"/>
              </a:rPr>
              <a:t>Secure VDP</a:t>
            </a: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2235E62-A01F-BC07-A69F-9D5B756FB1F9}"/>
                  </a:ext>
                </a:extLst>
              </p:cNvPr>
              <p:cNvSpPr txBox="1"/>
              <p:nvPr/>
            </p:nvSpPr>
            <p:spPr>
              <a:xfrm>
                <a:off x="1055048" y="4591735"/>
                <a:ext cx="3697449" cy="589200"/>
              </a:xfrm>
              <a:prstGeom prst="rect">
                <a:avLst/>
              </a:prstGeom>
              <a:noFill/>
            </p:spPr>
            <p:txBody>
              <a:bodyPr wrap="square">
                <a:spAutoFit/>
              </a:bodyPr>
              <a:lstStyle/>
              <a:p>
                <a14:m>
                  <m:oMath xmlns:m="http://schemas.openxmlformats.org/officeDocument/2006/math">
                    <m:r>
                      <a:rPr lang="en-US" altLang="zh-CN" sz="1600" dirty="0">
                        <a:latin typeface="Cambria Math" panose="02040503050406030204" pitchFamily="18" charset="0"/>
                        <a:ea typeface="微软雅黑" panose="020B0503020204020204" pitchFamily="34" charset="-122"/>
                      </a:rPr>
                      <m:t>𝑥</m:t>
                    </m:r>
                  </m:oMath>
                </a14:m>
                <a:r>
                  <a:rPr lang="zh-CN" altLang="en-US" sz="1600" dirty="0">
                    <a:latin typeface="微软雅黑" panose="020B0503020204020204" pitchFamily="34" charset="-122"/>
                    <a:ea typeface="微软雅黑" panose="020B0503020204020204" pitchFamily="34" charset="-122"/>
                  </a:rPr>
                  <a:t>为正值时，</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dirty="0">
                            <a:latin typeface="Cambria Math" panose="02040503050406030204" pitchFamily="18" charset="0"/>
                            <a:ea typeface="微软雅黑" panose="020B0503020204020204" pitchFamily="34" charset="-122"/>
                          </a:rPr>
                          <m:t>𝑥</m:t>
                        </m:r>
                      </m:e>
                    </m:acc>
                    <m:r>
                      <a:rPr lang="en-US" altLang="zh-CN" sz="1600" dirty="0">
                        <a:latin typeface="Cambria Math" panose="02040503050406030204" pitchFamily="18" charset="0"/>
                        <a:ea typeface="微软雅黑" panose="020B0503020204020204" pitchFamily="34" charset="-122"/>
                      </a:rPr>
                      <m:t>=</m:t>
                    </m:r>
                    <m:d>
                      <m:dPr>
                        <m:begChr m:val="⌊"/>
                        <m:endChr m:val="⌋"/>
                        <m:ctrlPr>
                          <a:rPr lang="en-US" altLang="zh-CN" sz="1600" i="1" dirty="0">
                            <a:latin typeface="Cambria Math" panose="02040503050406030204" pitchFamily="18" charset="0"/>
                            <a:ea typeface="微软雅黑" panose="020B0503020204020204" pitchFamily="34" charset="-122"/>
                          </a:rPr>
                        </m:ctrlPr>
                      </m:dPr>
                      <m:e>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dirty="0">
                                <a:latin typeface="Cambria Math" panose="02040503050406030204" pitchFamily="18" charset="0"/>
                                <a:ea typeface="微软雅黑" panose="020B0503020204020204" pitchFamily="34" charset="-122"/>
                              </a:rPr>
                              <m:t>2</m:t>
                            </m:r>
                          </m:e>
                          <m:sup>
                            <m:r>
                              <a:rPr lang="en-US" altLang="zh-CN" sz="1600" dirty="0">
                                <a:latin typeface="Cambria Math" panose="02040503050406030204" pitchFamily="18" charset="0"/>
                                <a:ea typeface="微软雅黑" panose="020B0503020204020204" pitchFamily="34" charset="-122"/>
                              </a:rPr>
                              <m:t>𝑞</m:t>
                            </m:r>
                          </m:sup>
                        </m:sSup>
                        <m:r>
                          <a:rPr lang="en-US" altLang="zh-CN" sz="1600" dirty="0">
                            <a:latin typeface="Cambria Math" panose="02040503050406030204" pitchFamily="18" charset="0"/>
                            <a:ea typeface="微软雅黑" panose="020B0503020204020204" pitchFamily="34" charset="-122"/>
                          </a:rPr>
                          <m:t>∙</m:t>
                        </m:r>
                        <m:r>
                          <a:rPr lang="en-US" altLang="zh-CN" sz="1600" dirty="0">
                            <a:latin typeface="Cambria Math" panose="02040503050406030204" pitchFamily="18" charset="0"/>
                            <a:ea typeface="微软雅黑" panose="020B0503020204020204" pitchFamily="34" charset="-122"/>
                          </a:rPr>
                          <m:t>𝑥</m:t>
                        </m:r>
                      </m:e>
                    </m:d>
                  </m:oMath>
                </a14:m>
                <a:endParaRPr lang="en-US" altLang="zh-CN" sz="1600"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sz="1600" dirty="0">
                        <a:latin typeface="Cambria Math" panose="02040503050406030204" pitchFamily="18" charset="0"/>
                        <a:ea typeface="微软雅黑" panose="020B0503020204020204" pitchFamily="34" charset="-122"/>
                      </a:rPr>
                      <m:t>𝑥</m:t>
                    </m:r>
                  </m:oMath>
                </a14:m>
                <a:r>
                  <a:rPr lang="zh-CN" altLang="en-US" sz="1600" dirty="0">
                    <a:latin typeface="微软雅黑" panose="020B0503020204020204" pitchFamily="34" charset="-122"/>
                    <a:ea typeface="微软雅黑" panose="020B0503020204020204" pitchFamily="34" charset="-122"/>
                  </a:rPr>
                  <a:t>为负值时，</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dirty="0">
                            <a:latin typeface="Cambria Math" panose="02040503050406030204" pitchFamily="18" charset="0"/>
                            <a:ea typeface="微软雅黑" panose="020B0503020204020204" pitchFamily="34" charset="-122"/>
                          </a:rPr>
                          <m:t>𝑥</m:t>
                        </m:r>
                      </m:e>
                    </m:acc>
                    <m:r>
                      <a:rPr lang="en-US" altLang="zh-CN" sz="1600" dirty="0">
                        <a:latin typeface="Cambria Math" panose="02040503050406030204" pitchFamily="18" charset="0"/>
                        <a:ea typeface="微软雅黑" panose="020B0503020204020204" pitchFamily="34" charset="-122"/>
                      </a:rPr>
                      <m:t>=</m:t>
                    </m:r>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dirty="0">
                            <a:latin typeface="Cambria Math" panose="02040503050406030204" pitchFamily="18" charset="0"/>
                            <a:ea typeface="微软雅黑" panose="020B0503020204020204" pitchFamily="34" charset="-122"/>
                          </a:rPr>
                          <m:t>2</m:t>
                        </m:r>
                      </m:e>
                      <m:sup>
                        <m:r>
                          <a:rPr lang="en-US" altLang="zh-CN" sz="1600" dirty="0">
                            <a:latin typeface="Cambria Math" panose="02040503050406030204" pitchFamily="18" charset="0"/>
                            <a:ea typeface="微软雅黑" panose="020B0503020204020204" pitchFamily="34" charset="-122"/>
                          </a:rPr>
                          <m:t>𝑙</m:t>
                        </m:r>
                      </m:sup>
                    </m:sSup>
                    <m:r>
                      <a:rPr lang="en-US" altLang="zh-CN" sz="1600" dirty="0">
                        <a:latin typeface="Cambria Math" panose="02040503050406030204" pitchFamily="18" charset="0"/>
                        <a:ea typeface="微软雅黑" panose="020B0503020204020204" pitchFamily="34" charset="-122"/>
                      </a:rPr>
                      <m:t>−</m:t>
                    </m:r>
                    <m:d>
                      <m:dPr>
                        <m:begChr m:val="⌊"/>
                        <m:endChr m:val="⌋"/>
                        <m:ctrlPr>
                          <a:rPr lang="en-US" altLang="zh-CN" sz="1600" i="1" dirty="0">
                            <a:latin typeface="Cambria Math" panose="02040503050406030204" pitchFamily="18" charset="0"/>
                            <a:ea typeface="微软雅黑" panose="020B0503020204020204" pitchFamily="34" charset="-122"/>
                          </a:rPr>
                        </m:ctrlPr>
                      </m:dPr>
                      <m:e>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dirty="0">
                                <a:latin typeface="Cambria Math" panose="02040503050406030204" pitchFamily="18" charset="0"/>
                                <a:ea typeface="微软雅黑" panose="020B0503020204020204" pitchFamily="34" charset="-122"/>
                              </a:rPr>
                              <m:t>2</m:t>
                            </m:r>
                          </m:e>
                          <m:sup>
                            <m:r>
                              <a:rPr lang="en-US" altLang="zh-CN" sz="1600" dirty="0">
                                <a:latin typeface="Cambria Math" panose="02040503050406030204" pitchFamily="18" charset="0"/>
                                <a:ea typeface="微软雅黑" panose="020B0503020204020204" pitchFamily="34" charset="-122"/>
                              </a:rPr>
                              <m:t>𝑞</m:t>
                            </m:r>
                          </m:sup>
                        </m:sSup>
                        <m:r>
                          <a:rPr lang="en-US" altLang="zh-CN" sz="1600" dirty="0">
                            <a:latin typeface="Cambria Math" panose="02040503050406030204" pitchFamily="18" charset="0"/>
                            <a:ea typeface="微软雅黑" panose="020B0503020204020204" pitchFamily="34" charset="-122"/>
                          </a:rPr>
                          <m:t>∙</m:t>
                        </m:r>
                        <m:r>
                          <a:rPr lang="en-US" altLang="zh-CN" sz="1600" dirty="0">
                            <a:latin typeface="Cambria Math" panose="02040503050406030204" pitchFamily="18" charset="0"/>
                            <a:ea typeface="微软雅黑" panose="020B0503020204020204" pitchFamily="34" charset="-122"/>
                          </a:rPr>
                          <m:t>𝑥</m:t>
                        </m:r>
                      </m:e>
                    </m:d>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52235E62-A01F-BC07-A69F-9D5B756FB1F9}"/>
                  </a:ext>
                </a:extLst>
              </p:cNvPr>
              <p:cNvSpPr txBox="1">
                <a:spLocks noRot="1" noChangeAspect="1" noMove="1" noResize="1" noEditPoints="1" noAdjustHandles="1" noChangeArrowheads="1" noChangeShapeType="1" noTextEdit="1"/>
              </p:cNvSpPr>
              <p:nvPr/>
            </p:nvSpPr>
            <p:spPr>
              <a:xfrm>
                <a:off x="1055048" y="4591735"/>
                <a:ext cx="3697449" cy="589200"/>
              </a:xfrm>
              <a:prstGeom prst="rect">
                <a:avLst/>
              </a:prstGeom>
              <a:blipFill>
                <a:blip r:embed="rId7"/>
                <a:stretch>
                  <a:fillRect t="-3093" b="-13402"/>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79E7EA3-AFCE-92C7-318B-D9BB88E87499}"/>
              </a:ext>
            </a:extLst>
          </p:cNvPr>
          <p:cNvSpPr txBox="1"/>
          <p:nvPr/>
        </p:nvSpPr>
        <p:spPr>
          <a:xfrm>
            <a:off x="934145" y="5467428"/>
            <a:ext cx="5206701" cy="523220"/>
          </a:xfrm>
          <a:prstGeom prst="rect">
            <a:avLst/>
          </a:prstGeom>
          <a:noFill/>
          <a:ln>
            <a:solidFill>
              <a:srgbClr val="0070C0"/>
            </a:solidFill>
          </a:ln>
        </p:spPr>
        <p:txBody>
          <a:bodyPr wrap="square">
            <a:spAutoFit/>
          </a:bodyPr>
          <a:lstStyle/>
          <a:p>
            <a:r>
              <a:rPr lang="en-US" altLang="zh-CN" sz="1400" dirty="0">
                <a:solidFill>
                  <a:srgbClr val="000000"/>
                </a:solidFill>
                <a:effectLst/>
                <a:latin typeface="URWPalladioL-Roma"/>
              </a:rPr>
              <a:t>P. </a:t>
            </a:r>
            <a:r>
              <a:rPr lang="en-US" altLang="zh-CN" sz="1400" dirty="0" err="1">
                <a:solidFill>
                  <a:srgbClr val="000000"/>
                </a:solidFill>
                <a:effectLst/>
                <a:latin typeface="URWPalladioL-Roma"/>
              </a:rPr>
              <a:t>Mohassel</a:t>
            </a:r>
            <a:r>
              <a:rPr lang="en-US" altLang="zh-CN" sz="1400" dirty="0">
                <a:solidFill>
                  <a:srgbClr val="000000"/>
                </a:solidFill>
                <a:effectLst/>
                <a:latin typeface="URWPalladioL-Roma"/>
              </a:rPr>
              <a:t> and Y. Zhang, “</a:t>
            </a:r>
            <a:r>
              <a:rPr lang="en-US" altLang="zh-CN" sz="1400" dirty="0" err="1">
                <a:solidFill>
                  <a:srgbClr val="000000"/>
                </a:solidFill>
                <a:effectLst/>
                <a:latin typeface="URWPalladioL-Roma"/>
              </a:rPr>
              <a:t>Secureml</a:t>
            </a:r>
            <a:r>
              <a:rPr lang="en-US" altLang="zh-CN" sz="1400" dirty="0">
                <a:solidFill>
                  <a:srgbClr val="000000"/>
                </a:solidFill>
                <a:effectLst/>
                <a:latin typeface="URWPalladioL-Roma"/>
              </a:rPr>
              <a:t>: A system for scalable </a:t>
            </a:r>
            <a:endParaRPr lang="en-US" altLang="zh-CN" sz="1400" dirty="0"/>
          </a:p>
          <a:p>
            <a:r>
              <a:rPr lang="en-US" altLang="zh-CN" sz="1400" dirty="0">
                <a:solidFill>
                  <a:srgbClr val="000000"/>
                </a:solidFill>
                <a:effectLst/>
                <a:latin typeface="URWPalladioL-Roma"/>
              </a:rPr>
              <a:t>privacy-preserving machine learning,” in </a:t>
            </a:r>
            <a:r>
              <a:rPr lang="en-US" altLang="zh-CN" sz="1400" i="1" dirty="0">
                <a:solidFill>
                  <a:srgbClr val="000000"/>
                </a:solidFill>
                <a:effectLst/>
                <a:latin typeface="URWPalladioL-Ital"/>
              </a:rPr>
              <a:t>Proc. of IEEE S&amp;P</a:t>
            </a:r>
            <a:r>
              <a:rPr lang="en-US" altLang="zh-CN" sz="1400" dirty="0">
                <a:solidFill>
                  <a:srgbClr val="000000"/>
                </a:solidFill>
                <a:effectLst/>
                <a:latin typeface="URWPalladioL-Roma"/>
              </a:rPr>
              <a:t>, 2017. </a:t>
            </a:r>
            <a:endParaRPr lang="zh-CN" altLang="en-US" sz="1400" dirty="0"/>
          </a:p>
        </p:txBody>
      </p:sp>
    </p:spTree>
    <p:extLst>
      <p:ext uri="{BB962C8B-B14F-4D97-AF65-F5344CB8AC3E}">
        <p14:creationId xmlns:p14="http://schemas.microsoft.com/office/powerpoint/2010/main" val="1455752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621FCAFE-A28E-DFE9-7A98-358A1057C323}"/>
                  </a:ext>
                </a:extLst>
              </p:cNvPr>
              <p:cNvSpPr txBox="1"/>
              <p:nvPr/>
            </p:nvSpPr>
            <p:spPr>
              <a:xfrm>
                <a:off x="808583" y="1309120"/>
                <a:ext cx="4744929" cy="4183902"/>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安全批归一化</a:t>
                </a:r>
                <a:r>
                  <a:rPr lang="en-US" altLang="zh-CN" sz="1600" b="1" dirty="0">
                    <a:latin typeface="微软雅黑" panose="020B0503020204020204" pitchFamily="34" charset="-122"/>
                    <a:ea typeface="微软雅黑" panose="020B0503020204020204" pitchFamily="34" charset="-122"/>
                  </a:rPr>
                  <a:t>(Secure Batch Normalization)</a:t>
                </a:r>
              </a:p>
              <a:p>
                <a:pPr lvl="1">
                  <a:lnSpc>
                    <a:spcPct val="150000"/>
                  </a:lnSpc>
                </a:pPr>
                <a:r>
                  <a:rPr lang="zh-CN" altLang="en-US" sz="1600" dirty="0">
                    <a:latin typeface="微软雅黑" panose="020B0503020204020204" pitchFamily="34" charset="-122"/>
                    <a:ea typeface="微软雅黑" panose="020B0503020204020204" pitchFamily="34" charset="-122"/>
                  </a:rPr>
                  <a:t>神经元特征</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𝑎</m:t>
                    </m:r>
                    <m:r>
                      <a:rPr lang="zh-CN" altLang="en-US" sz="1600" i="1" dirty="0">
                        <a:latin typeface="Cambria Math" panose="02040503050406030204" pitchFamily="18" charset="0"/>
                        <a:ea typeface="微软雅黑" panose="020B0503020204020204" pitchFamily="34" charset="-122"/>
                      </a:rPr>
                      <m:t>：</m:t>
                    </m:r>
                  </m:oMath>
                </a14:m>
                <a:endParaRPr lang="en-US" altLang="zh-CN" sz="1600" dirty="0">
                  <a:latin typeface="微软雅黑" panose="020B0503020204020204" pitchFamily="34" charset="-122"/>
                  <a:ea typeface="微软雅黑" panose="020B0503020204020204" pitchFamily="34" charset="-122"/>
                </a:endParaRPr>
              </a:p>
              <a:p>
                <a:pPr lvl="1"/>
                <a14:m>
                  <m:oMathPara xmlns:m="http://schemas.openxmlformats.org/officeDocument/2006/math">
                    <m:oMathParaPr>
                      <m:jc m:val="centerGroup"/>
                    </m:oMathParaPr>
                    <m:oMath xmlns:m="http://schemas.openxmlformats.org/officeDocument/2006/math">
                      <m:acc>
                        <m:accPr>
                          <m:chr m:val="̂"/>
                          <m:ctrlPr>
                            <a:rPr lang="zh-CN" altLang="en-US" sz="1600" i="1" smtClean="0">
                              <a:latin typeface="Cambria Math" panose="02040503050406030204" pitchFamily="18" charset="0"/>
                              <a:ea typeface="微软雅黑" panose="020B0503020204020204" pitchFamily="34" charset="-122"/>
                            </a:rPr>
                          </m:ctrlPr>
                        </m:accPr>
                        <m:e>
                          <m:r>
                            <a:rPr lang="en-US" altLang="zh-CN" sz="1600" b="0" i="1" smtClean="0">
                              <a:latin typeface="Cambria Math" panose="02040503050406030204" pitchFamily="18" charset="0"/>
                              <a:ea typeface="微软雅黑" panose="020B0503020204020204" pitchFamily="34" charset="-122"/>
                            </a:rPr>
                            <m:t>𝑎</m:t>
                          </m:r>
                        </m:e>
                      </m:acc>
                      <m:r>
                        <a:rPr lang="en-US" altLang="zh-CN" sz="1600" b="0" i="1" smtClean="0">
                          <a:latin typeface="Cambria Math" panose="02040503050406030204" pitchFamily="18" charset="0"/>
                          <a:ea typeface="微软雅黑" panose="020B0503020204020204" pitchFamily="34" charset="-122"/>
                        </a:rPr>
                        <m:t>=</m:t>
                      </m:r>
                      <m:f>
                        <m:fPr>
                          <m:ctrlPr>
                            <a:rPr lang="en-US" altLang="zh-CN" sz="1600" b="0" i="1" smtClean="0">
                              <a:latin typeface="Cambria Math" panose="02040503050406030204" pitchFamily="18" charset="0"/>
                              <a:ea typeface="微软雅黑" panose="020B0503020204020204" pitchFamily="34" charset="-122"/>
                            </a:rPr>
                          </m:ctrlPr>
                        </m:fPr>
                        <m:num>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𝑎</m:t>
                          </m:r>
                          <m:r>
                            <a:rPr lang="en-US" altLang="zh-CN" sz="1600" i="1">
                              <a:latin typeface="Cambria Math" panose="02040503050406030204" pitchFamily="18" charset="0"/>
                              <a:ea typeface="微软雅黑" panose="020B0503020204020204" pitchFamily="34" charset="-122"/>
                            </a:rPr>
                            <m:t>−</m:t>
                          </m:r>
                          <m:r>
                            <a:rPr lang="zh-CN" altLang="en-US" sz="1600" i="1">
                              <a:latin typeface="Cambria Math" panose="02040503050406030204" pitchFamily="18" charset="0"/>
                              <a:ea typeface="微软雅黑" panose="020B0503020204020204" pitchFamily="34" charset="-122"/>
                            </a:rPr>
                            <m:t>𝜇</m:t>
                          </m:r>
                          <m:r>
                            <a:rPr lang="en-US" altLang="zh-CN" sz="1600" i="1">
                              <a:latin typeface="Cambria Math" panose="02040503050406030204" pitchFamily="18" charset="0"/>
                              <a:ea typeface="微软雅黑" panose="020B0503020204020204" pitchFamily="34" charset="-122"/>
                            </a:rPr>
                            <m:t>)</m:t>
                          </m:r>
                        </m:num>
                        <m:den>
                          <m:r>
                            <a:rPr lang="zh-CN" altLang="en-US" sz="1600" b="0" i="1" smtClean="0">
                              <a:latin typeface="Cambria Math" panose="02040503050406030204" pitchFamily="18" charset="0"/>
                              <a:ea typeface="微软雅黑" panose="020B0503020204020204" pitchFamily="34" charset="-122"/>
                            </a:rPr>
                            <m:t>𝜎</m:t>
                          </m:r>
                        </m:den>
                      </m:f>
                      <m:r>
                        <a:rPr lang="zh-CN" altLang="en-US"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𝑧</m:t>
                      </m:r>
                      <m:r>
                        <a:rPr lang="en-US" altLang="zh-CN" sz="1600" b="0" i="1" smtClean="0">
                          <a:latin typeface="Cambria Math" panose="02040503050406030204" pitchFamily="18" charset="0"/>
                          <a:ea typeface="微软雅黑" panose="020B0503020204020204" pitchFamily="34" charset="-122"/>
                        </a:rPr>
                        <m:t>=</m:t>
                      </m:r>
                      <m:r>
                        <a:rPr lang="zh-CN" altLang="en-US" sz="1600" b="0" i="1" smtClean="0">
                          <a:latin typeface="Cambria Math" panose="02040503050406030204" pitchFamily="18" charset="0"/>
                          <a:ea typeface="微软雅黑" panose="020B0503020204020204" pitchFamily="34" charset="-122"/>
                        </a:rPr>
                        <m:t>𝛾</m:t>
                      </m:r>
                      <m:r>
                        <a:rPr lang="zh-CN" altLang="en-US" sz="1600" b="0" i="1" smtClean="0">
                          <a:latin typeface="Cambria Math" panose="02040503050406030204" pitchFamily="18" charset="0"/>
                          <a:ea typeface="微软雅黑" panose="020B0503020204020204" pitchFamily="34" charset="-122"/>
                        </a:rPr>
                        <m:t>∙</m:t>
                      </m:r>
                      <m:acc>
                        <m:accPr>
                          <m:chr m:val="̂"/>
                          <m:ctrlPr>
                            <a:rPr lang="zh-CN" altLang="en-US" sz="1600" i="1">
                              <a:latin typeface="Cambria Math" panose="02040503050406030204" pitchFamily="18" charset="0"/>
                              <a:ea typeface="微软雅黑" panose="020B0503020204020204" pitchFamily="34" charset="-122"/>
                            </a:rPr>
                          </m:ctrlPr>
                        </m:accPr>
                        <m:e>
                          <m:r>
                            <a:rPr lang="en-US" altLang="zh-CN" sz="1600" i="1">
                              <a:latin typeface="Cambria Math" panose="02040503050406030204" pitchFamily="18" charset="0"/>
                              <a:ea typeface="微软雅黑" panose="020B0503020204020204" pitchFamily="34" charset="-122"/>
                            </a:rPr>
                            <m:t>𝑎</m:t>
                          </m:r>
                        </m:e>
                      </m:acc>
                      <m:r>
                        <a:rPr lang="en-US" altLang="zh-CN" sz="1600" b="0" i="1" smtClean="0">
                          <a:latin typeface="Cambria Math" panose="02040503050406030204" pitchFamily="18" charset="0"/>
                          <a:ea typeface="微软雅黑" panose="020B0503020204020204" pitchFamily="34" charset="-122"/>
                        </a:rPr>
                        <m:t>+</m:t>
                      </m:r>
                      <m:r>
                        <a:rPr lang="zh-CN" altLang="en-US" sz="1600" b="0" i="1" smtClean="0">
                          <a:latin typeface="Cambria Math" panose="02040503050406030204" pitchFamily="18" charset="0"/>
                          <a:ea typeface="微软雅黑" panose="020B0503020204020204" pitchFamily="34" charset="-122"/>
                        </a:rPr>
                        <m:t>𝛽</m:t>
                      </m:r>
                    </m:oMath>
                  </m:oMathPara>
                </a14:m>
                <a:endParaRPr lang="en-US" altLang="zh-CN" sz="1600" dirty="0">
                  <a:latin typeface="微软雅黑" panose="020B0503020204020204" pitchFamily="34" charset="-122"/>
                  <a:ea typeface="微软雅黑" panose="020B0503020204020204" pitchFamily="34" charset="-122"/>
                </a:endParaRPr>
              </a:p>
              <a:p>
                <a:pPr lvl="1"/>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µ</m:t>
                    </m:r>
                  </m:oMath>
                </a14:m>
                <a:r>
                  <a:rPr lang="zh-CN" altLang="en-US" sz="1600" dirty="0">
                    <a:latin typeface="微软雅黑" panose="020B0503020204020204" pitchFamily="34" charset="-122"/>
                    <a:ea typeface="微软雅黑" panose="020B0503020204020204" pitchFamily="34" charset="-122"/>
                  </a:rPr>
                  <a:t>为运行均值，</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𝜎</m:t>
                    </m:r>
                  </m:oMath>
                </a14:m>
                <a:r>
                  <a:rPr lang="zh-CN" altLang="en-US" sz="1600" dirty="0">
                    <a:latin typeface="微软雅黑" panose="020B0503020204020204" pitchFamily="34" charset="-122"/>
                    <a:ea typeface="微软雅黑" panose="020B0503020204020204" pitchFamily="34" charset="-122"/>
                  </a:rPr>
                  <a:t>为训练数据集的运行方差；</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𝛾</m:t>
                    </m:r>
                    <m:r>
                      <a:rPr lang="zh-CN" altLang="en-US" sz="1600" i="1" dirty="0" smtClean="0">
                        <a:latin typeface="Cambria Math" panose="02040503050406030204" pitchFamily="18" charset="0"/>
                        <a:ea typeface="微软雅黑" panose="020B0503020204020204" pitchFamily="34" charset="-122"/>
                      </a:rPr>
                      <m:t>，</m:t>
                    </m:r>
                    <m:r>
                      <a:rPr lang="en-US" altLang="zh-CN" sz="1600" i="1" dirty="0" smtClean="0">
                        <a:latin typeface="Cambria Math" panose="02040503050406030204" pitchFamily="18" charset="0"/>
                        <a:ea typeface="微软雅黑" panose="020B0503020204020204" pitchFamily="34" charset="-122"/>
                      </a:rPr>
                      <m:t>𝛽</m:t>
                    </m:r>
                  </m:oMath>
                </a14:m>
                <a:r>
                  <a:rPr lang="zh-CN" altLang="en-US" sz="1600" dirty="0">
                    <a:latin typeface="微软雅黑" panose="020B0503020204020204" pitchFamily="34" charset="-122"/>
                    <a:ea typeface="微软雅黑" panose="020B0503020204020204" pitchFamily="34" charset="-122"/>
                  </a:rPr>
                  <a:t>为尺度，移位参数，通过学习得到。</a:t>
                </a:r>
                <a:endParaRPr lang="en-US" altLang="zh-CN" sz="1600" dirty="0">
                  <a:latin typeface="微软雅黑" panose="020B0503020204020204" pitchFamily="34" charset="-122"/>
                  <a:ea typeface="微软雅黑" panose="020B0503020204020204" pitchFamily="34" charset="-122"/>
                </a:endParaRPr>
              </a:p>
              <a:p>
                <a:pPr lvl="1"/>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𝑧</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zh-CN" altLang="en-US" sz="1600" b="0" i="1" smtClean="0">
                              <a:latin typeface="Cambria Math" panose="02040503050406030204" pitchFamily="18" charset="0"/>
                              <a:ea typeface="微软雅黑" panose="020B0503020204020204" pitchFamily="34" charset="-122"/>
                            </a:rPr>
                            <m:t>𝜖</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𝑥</m:t>
                      </m:r>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𝜖</m:t>
                          </m:r>
                        </m:e>
                        <m:sub>
                          <m:r>
                            <a:rPr lang="en-US" altLang="zh-CN" sz="1600" b="0" i="1" smtClean="0">
                              <a:latin typeface="Cambria Math" panose="02040503050406030204" pitchFamily="18" charset="0"/>
                              <a:ea typeface="Cambria Math" panose="02040503050406030204" pitchFamily="18" charset="0"/>
                            </a:rPr>
                            <m:t>2</m:t>
                          </m:r>
                        </m:sub>
                      </m:sSub>
                      <m:r>
                        <a:rPr lang="en-US" altLang="zh-CN" sz="1600" b="0" i="1" smtClean="0">
                          <a:latin typeface="Cambria Math" panose="02040503050406030204" pitchFamily="18" charset="0"/>
                          <a:ea typeface="Cambria Math" panose="02040503050406030204" pitchFamily="18" charset="0"/>
                        </a:rPr>
                        <m:t>,    </m:t>
                      </m:r>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𝜖</m:t>
                          </m:r>
                        </m:e>
                        <m:sub>
                          <m:r>
                            <a:rPr lang="en-US" altLang="zh-CN" sz="1600" b="0" i="1" smtClean="0">
                              <a:latin typeface="Cambria Math" panose="02040503050406030204" pitchFamily="18" charset="0"/>
                              <a:ea typeface="Cambria Math" panose="02040503050406030204" pitchFamily="18" charset="0"/>
                            </a:rPr>
                            <m:t>1</m:t>
                          </m:r>
                        </m:sub>
                      </m:sSub>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r>
                            <a:rPr lang="zh-CN" altLang="en-US" sz="1600" b="0" i="1" smtClean="0">
                              <a:latin typeface="Cambria Math" panose="02040503050406030204" pitchFamily="18" charset="0"/>
                              <a:ea typeface="Cambria Math" panose="02040503050406030204" pitchFamily="18" charset="0"/>
                            </a:rPr>
                            <m:t>𝛾</m:t>
                          </m:r>
                        </m:num>
                        <m:den>
                          <m:r>
                            <a:rPr lang="zh-CN" altLang="en-US" sz="1600" b="0" i="1" smtClean="0">
                              <a:latin typeface="Cambria Math" panose="02040503050406030204" pitchFamily="18" charset="0"/>
                              <a:ea typeface="Cambria Math" panose="02040503050406030204" pitchFamily="18" charset="0"/>
                            </a:rPr>
                            <m:t>𝛿</m:t>
                          </m:r>
                        </m:den>
                      </m:f>
                      <m:r>
                        <a:rPr lang="en-US" altLang="zh-CN" sz="1600" b="0" i="1" smtClean="0">
                          <a:latin typeface="Cambria Math" panose="02040503050406030204" pitchFamily="18" charset="0"/>
                          <a:ea typeface="Cambria Math" panose="02040503050406030204" pitchFamily="18" charset="0"/>
                        </a:rPr>
                        <m:t>  , </m:t>
                      </m:r>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𝜖</m:t>
                          </m:r>
                        </m:e>
                        <m:sub>
                          <m:r>
                            <a:rPr lang="en-US" altLang="zh-CN" sz="1600" b="0" i="1" smtClean="0">
                              <a:latin typeface="Cambria Math" panose="02040503050406030204" pitchFamily="18" charset="0"/>
                              <a:ea typeface="Cambria Math" panose="02040503050406030204" pitchFamily="18" charset="0"/>
                            </a:rPr>
                            <m:t>2</m:t>
                          </m:r>
                        </m:sub>
                      </m:sSub>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𝛽</m:t>
                      </m:r>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r>
                            <a:rPr lang="zh-CN" altLang="en-US" sz="1600" b="0" i="1" smtClean="0">
                              <a:latin typeface="Cambria Math" panose="02040503050406030204" pitchFamily="18" charset="0"/>
                              <a:ea typeface="Cambria Math" panose="02040503050406030204" pitchFamily="18" charset="0"/>
                            </a:rPr>
                            <m:t>𝛾𝜇</m:t>
                          </m:r>
                        </m:num>
                        <m:den>
                          <m:r>
                            <a:rPr lang="zh-CN" altLang="en-US" sz="1600" b="0" i="1" smtClean="0">
                              <a:latin typeface="Cambria Math" panose="02040503050406030204" pitchFamily="18" charset="0"/>
                              <a:ea typeface="Cambria Math" panose="02040503050406030204" pitchFamily="18" charset="0"/>
                            </a:rPr>
                            <m:t>𝛿</m:t>
                          </m:r>
                        </m:den>
                      </m:f>
                    </m:oMath>
                  </m:oMathPara>
                </a14:m>
                <a:endParaRPr lang="en-US" altLang="zh-CN" sz="16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zh-CN" altLang="en-US" sz="1600" i="1" smtClean="0">
                            <a:latin typeface="Cambria Math" panose="02040503050406030204" pitchFamily="18" charset="0"/>
                            <a:ea typeface="微软雅黑" panose="020B0503020204020204" pitchFamily="34" charset="-122"/>
                          </a:rPr>
                          <m:t>𝜖</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zh-CN" altLang="en-US" sz="1600" b="0" i="1" smtClean="0">
                            <a:latin typeface="Cambria Math" panose="02040503050406030204" pitchFamily="18" charset="0"/>
                            <a:ea typeface="微软雅黑" panose="020B0503020204020204" pitchFamily="34" charset="-122"/>
                          </a:rPr>
                          <m:t>𝜖</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独立于推理输入，由模型所有者在设置阶段预先计算。</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批处理归一化原因：</a:t>
                </a:r>
              </a:p>
              <a:p>
                <a:pPr lvl="1"/>
                <a:r>
                  <a:rPr lang="zh-CN" altLang="en-US" sz="1600" dirty="0">
                    <a:ea typeface="微软雅黑" panose="020B0503020204020204" pitchFamily="34" charset="-122"/>
                  </a:rPr>
                  <a:t>每一层网络参数更新后，数据分布都可能不一样，为了方便训练，提高网络结构的稳定性，泛化性，我们在数据输入每一次网络前，将它调整为正则分布，</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𝑆</m:t>
                        </m:r>
                      </m:e>
                      <m:sub>
                        <m:r>
                          <a:rPr lang="en-US" altLang="zh-CN" sz="1600" i="1" dirty="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𝑆</m:t>
                        </m:r>
                      </m:e>
                      <m:sub>
                        <m:r>
                          <a:rPr lang="en-US" altLang="zh-CN" sz="1600" i="1" dirty="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联合计算每个神经元的归一化特征。</a:t>
                </a:r>
              </a:p>
            </p:txBody>
          </p:sp>
        </mc:Choice>
        <mc:Fallback>
          <p:sp>
            <p:nvSpPr>
              <p:cNvPr id="37" name="文本框 36">
                <a:extLst>
                  <a:ext uri="{FF2B5EF4-FFF2-40B4-BE49-F238E27FC236}">
                    <a16:creationId xmlns:a16="http://schemas.microsoft.com/office/drawing/2014/main" id="{621FCAFE-A28E-DFE9-7A98-358A1057C323}"/>
                  </a:ext>
                </a:extLst>
              </p:cNvPr>
              <p:cNvSpPr txBox="1">
                <a:spLocks noRot="1" noChangeAspect="1" noMove="1" noResize="1" noEditPoints="1" noAdjustHandles="1" noChangeArrowheads="1" noChangeShapeType="1" noTextEdit="1"/>
              </p:cNvSpPr>
              <p:nvPr/>
            </p:nvSpPr>
            <p:spPr>
              <a:xfrm>
                <a:off x="808583" y="1309120"/>
                <a:ext cx="4744929" cy="4183902"/>
              </a:xfrm>
              <a:prstGeom prst="rect">
                <a:avLst/>
              </a:prstGeom>
              <a:blipFill>
                <a:blip r:embed="rId3"/>
                <a:stretch>
                  <a:fillRect l="-514" t="-437" b="-1020"/>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6FC56C62-B5ED-D15F-861F-837760DCAEDE}"/>
              </a:ext>
            </a:extLst>
          </p:cNvPr>
          <p:cNvSpPr txBox="1"/>
          <p:nvPr/>
        </p:nvSpPr>
        <p:spPr>
          <a:xfrm>
            <a:off x="6728104" y="1293135"/>
            <a:ext cx="442881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安全</a:t>
            </a:r>
            <a:r>
              <a:rPr lang="en-US" altLang="zh-CN" sz="1600" b="1" dirty="0" err="1">
                <a:latin typeface="微软雅黑" panose="020B0503020204020204" pitchFamily="34" charset="-122"/>
                <a:ea typeface="微软雅黑" panose="020B0503020204020204" pitchFamily="34" charset="-122"/>
              </a:rPr>
              <a:t>ReLU</a:t>
            </a:r>
            <a:r>
              <a:rPr lang="zh-CN" altLang="en-US" sz="1600" b="1" dirty="0">
                <a:latin typeface="微软雅黑" panose="020B0503020204020204" pitchFamily="34" charset="-122"/>
                <a:ea typeface="微软雅黑" panose="020B0503020204020204" pitchFamily="34" charset="-122"/>
              </a:rPr>
              <a:t>激活 </a:t>
            </a:r>
            <a:r>
              <a:rPr lang="en-US" altLang="zh-CN" sz="1600" b="1" dirty="0">
                <a:latin typeface="微软雅黑" panose="020B0503020204020204" pitchFamily="34" charset="-122"/>
                <a:ea typeface="微软雅黑" panose="020B0503020204020204" pitchFamily="34" charset="-122"/>
              </a:rPr>
              <a:t>(Secure </a:t>
            </a:r>
            <a:r>
              <a:rPr lang="en-US" altLang="zh-CN" sz="1600" b="1" dirty="0" err="1">
                <a:latin typeface="微软雅黑" panose="020B0503020204020204" pitchFamily="34" charset="-122"/>
                <a:ea typeface="微软雅黑" panose="020B0503020204020204" pitchFamily="34" charset="-122"/>
              </a:rPr>
              <a:t>ReLU</a:t>
            </a:r>
            <a:r>
              <a:rPr lang="en-US" altLang="zh-CN" sz="1600" b="1" dirty="0">
                <a:latin typeface="微软雅黑" panose="020B0503020204020204" pitchFamily="34" charset="-122"/>
                <a:ea typeface="微软雅黑" panose="020B0503020204020204" pitchFamily="34" charset="-122"/>
              </a:rPr>
              <a:t> Function)</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4798A29-8E43-439D-0482-D14F9398AECB}"/>
                  </a:ext>
                </a:extLst>
              </p:cNvPr>
              <p:cNvSpPr txBox="1"/>
              <p:nvPr/>
            </p:nvSpPr>
            <p:spPr>
              <a:xfrm>
                <a:off x="7109699" y="1790925"/>
                <a:ext cx="3665619"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max</m:t>
                          </m:r>
                        </m:fName>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,0</m:t>
                              </m:r>
                            </m:e>
                          </m:d>
                        </m:e>
                      </m:func>
                      <m:groupChr>
                        <m:groupChrPr>
                          <m:chr m:val="→"/>
                          <m:vertJc m:val="bot"/>
                          <m:ctrlPr>
                            <a:rPr lang="en-US" altLang="zh-CN" sz="1400" b="0" i="1" smtClean="0">
                              <a:latin typeface="Cambria Math" panose="02040503050406030204" pitchFamily="18" charset="0"/>
                            </a:rPr>
                          </m:ctrlPr>
                        </m:groupChrPr>
                        <m:e>
                          <m:r>
                            <m:rPr>
                              <m:brk m:alnAt="2"/>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𝑟𝑎𝑛𝑠</m:t>
                          </m:r>
                        </m:e>
                      </m:groupChr>
                      <m:r>
                        <a:rPr lang="zh-CN" altLang="en-US" sz="1400" dirty="0" smtClean="0">
                          <a:latin typeface="Cambria Math" panose="02040503050406030204" pitchFamily="18" charset="0"/>
                        </a:rPr>
                        <m:t>¬</m:t>
                      </m:r>
                      <m:r>
                        <m:rPr>
                          <m:sty m:val="p"/>
                        </m:rPr>
                        <a:rPr lang="en-US" altLang="zh-CN" sz="1400" b="0" i="0" dirty="0" smtClean="0">
                          <a:latin typeface="Cambria Math" panose="02040503050406030204" pitchFamily="18" charset="0"/>
                        </a:rPr>
                        <m:t>MSB</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𝑥</m:t>
                          </m:r>
                        </m:e>
                      </m:d>
                      <m:r>
                        <a:rPr lang="en-US" altLang="zh-CN" sz="1400" b="0" i="1" dirty="0" smtClean="0">
                          <a:latin typeface="Cambria Math" panose="02040503050406030204" pitchFamily="18" charset="0"/>
                          <a:ea typeface="Cambria Math" panose="02040503050406030204" pitchFamily="18" charset="0"/>
                        </a:rPr>
                        <m:t>∙</m:t>
                      </m:r>
                      <m:r>
                        <a:rPr lang="en-US" altLang="zh-CN" sz="1400" b="0" i="1" dirty="0" smtClean="0">
                          <a:latin typeface="Cambria Math" panose="02040503050406030204" pitchFamily="18" charset="0"/>
                          <a:ea typeface="Cambria Math" panose="02040503050406030204" pitchFamily="18" charset="0"/>
                        </a:rPr>
                        <m:t>𝑥</m:t>
                      </m:r>
                      <m:r>
                        <a:rPr lang="en-US" altLang="zh-CN" sz="1400" b="0" i="1" dirty="0" smtClean="0">
                          <a:latin typeface="Cambria Math" panose="02040503050406030204" pitchFamily="18" charset="0"/>
                          <a:ea typeface="Cambria Math" panose="02040503050406030204" pitchFamily="18" charset="0"/>
                        </a:rPr>
                        <m:t>=</m:t>
                      </m:r>
                      <m:d>
                        <m:dPr>
                          <m:begChr m:val="{"/>
                          <m:endChr m:val=""/>
                          <m:ctrlPr>
                            <a:rPr lang="en-US" altLang="zh-CN" sz="1400" b="0" i="1" dirty="0" smtClean="0">
                              <a:latin typeface="Cambria Math" panose="02040503050406030204" pitchFamily="18" charset="0"/>
                              <a:ea typeface="Cambria Math" panose="02040503050406030204" pitchFamily="18" charset="0"/>
                            </a:rPr>
                          </m:ctrlPr>
                        </m:dPr>
                        <m:e>
                          <m:eqArr>
                            <m:eqArrPr>
                              <m:ctrlPr>
                                <a:rPr lang="en-US" altLang="zh-CN" sz="1400" b="0" i="1" dirty="0" smtClean="0">
                                  <a:latin typeface="Cambria Math" panose="02040503050406030204" pitchFamily="18" charset="0"/>
                                  <a:ea typeface="Cambria Math" panose="02040503050406030204" pitchFamily="18" charset="0"/>
                                </a:rPr>
                              </m:ctrlPr>
                            </m:eqArrPr>
                            <m:e>
                              <m:r>
                                <a:rPr lang="en-US" altLang="zh-CN" sz="1400" b="0" i="1" dirty="0" smtClean="0">
                                  <a:latin typeface="Cambria Math" panose="02040503050406030204" pitchFamily="18" charset="0"/>
                                  <a:ea typeface="Cambria Math" panose="02040503050406030204" pitchFamily="18" charset="0"/>
                                </a:rPr>
                                <m:t>1∙</m:t>
                              </m:r>
                              <m:r>
                                <a:rPr lang="en-US" altLang="zh-CN" sz="1400" b="0" i="1" dirty="0" smtClean="0">
                                  <a:latin typeface="Cambria Math" panose="02040503050406030204" pitchFamily="18" charset="0"/>
                                  <a:ea typeface="Cambria Math" panose="02040503050406030204" pitchFamily="18" charset="0"/>
                                </a:rPr>
                                <m:t>𝑥</m:t>
                              </m:r>
                              <m:r>
                                <a:rPr lang="en-US" altLang="zh-CN" sz="1400" b="0" i="1" dirty="0" smtClean="0">
                                  <a:latin typeface="Cambria Math" panose="02040503050406030204" pitchFamily="18" charset="0"/>
                                  <a:ea typeface="Cambria Math" panose="02040503050406030204" pitchFamily="18" charset="0"/>
                                </a:rPr>
                                <m:t>     </m:t>
                              </m:r>
                              <m:r>
                                <a:rPr lang="en-US" altLang="zh-CN" sz="1400" b="0" i="1" dirty="0" smtClean="0">
                                  <a:latin typeface="Cambria Math" panose="02040503050406030204" pitchFamily="18" charset="0"/>
                                  <a:ea typeface="Cambria Math" panose="02040503050406030204" pitchFamily="18" charset="0"/>
                                </a:rPr>
                                <m:t>𝑖𝑓</m:t>
                              </m:r>
                              <m:r>
                                <a:rPr lang="en-US" altLang="zh-CN" sz="1400" b="0" i="1" dirty="0" smtClean="0">
                                  <a:latin typeface="Cambria Math" panose="02040503050406030204" pitchFamily="18" charset="0"/>
                                  <a:ea typeface="Cambria Math" panose="02040503050406030204" pitchFamily="18" charset="0"/>
                                </a:rPr>
                                <m:t> </m:t>
                              </m:r>
                              <m:r>
                                <a:rPr lang="en-US" altLang="zh-CN" sz="1400" b="0" i="1" dirty="0" smtClean="0">
                                  <a:latin typeface="Cambria Math" panose="02040503050406030204" pitchFamily="18" charset="0"/>
                                  <a:ea typeface="Cambria Math" panose="02040503050406030204" pitchFamily="18" charset="0"/>
                                </a:rPr>
                                <m:t>𝑥</m:t>
                              </m:r>
                              <m:r>
                                <a:rPr lang="en-US" altLang="zh-CN" sz="1400" b="0" i="1" dirty="0" smtClean="0">
                                  <a:latin typeface="Cambria Math" panose="02040503050406030204" pitchFamily="18" charset="0"/>
                                  <a:ea typeface="Cambria Math" panose="02040503050406030204" pitchFamily="18" charset="0"/>
                                </a:rPr>
                                <m:t>≥0</m:t>
                              </m:r>
                            </m:e>
                            <m:e>
                              <m:r>
                                <a:rPr lang="en-US" altLang="zh-CN" sz="1400" b="0" i="1" dirty="0" smtClean="0">
                                  <a:latin typeface="Cambria Math" panose="02040503050406030204" pitchFamily="18" charset="0"/>
                                  <a:ea typeface="Cambria Math" panose="02040503050406030204" pitchFamily="18" charset="0"/>
                                </a:rPr>
                                <m:t>0∙</m:t>
                              </m:r>
                              <m:r>
                                <a:rPr lang="en-US" altLang="zh-CN" sz="1400" b="0" i="1" dirty="0" smtClean="0">
                                  <a:latin typeface="Cambria Math" panose="02040503050406030204" pitchFamily="18" charset="0"/>
                                  <a:ea typeface="Cambria Math" panose="02040503050406030204" pitchFamily="18" charset="0"/>
                                </a:rPr>
                                <m:t>𝑥</m:t>
                              </m:r>
                              <m:r>
                                <a:rPr lang="en-US" altLang="zh-CN" sz="1400" b="0" i="1" dirty="0" smtClean="0">
                                  <a:latin typeface="Cambria Math" panose="02040503050406030204" pitchFamily="18" charset="0"/>
                                  <a:ea typeface="Cambria Math" panose="02040503050406030204" pitchFamily="18" charset="0"/>
                                </a:rPr>
                                <m:t>    </m:t>
                              </m:r>
                              <m:r>
                                <a:rPr lang="en-US" altLang="zh-CN" sz="1400" b="0" i="1" dirty="0" smtClean="0">
                                  <a:latin typeface="Cambria Math" panose="02040503050406030204" pitchFamily="18" charset="0"/>
                                  <a:ea typeface="Cambria Math" panose="02040503050406030204" pitchFamily="18" charset="0"/>
                                </a:rPr>
                                <m:t>𝑖𝑓</m:t>
                              </m:r>
                              <m:r>
                                <a:rPr lang="en-US" altLang="zh-CN" sz="1400" b="0" i="1" dirty="0" smtClean="0">
                                  <a:latin typeface="Cambria Math" panose="02040503050406030204" pitchFamily="18" charset="0"/>
                                  <a:ea typeface="Cambria Math" panose="02040503050406030204" pitchFamily="18" charset="0"/>
                                </a:rPr>
                                <m:t> </m:t>
                              </m:r>
                              <m:r>
                                <a:rPr lang="en-US" altLang="zh-CN" sz="1400" b="0" i="1" dirty="0" smtClean="0">
                                  <a:latin typeface="Cambria Math" panose="02040503050406030204" pitchFamily="18" charset="0"/>
                                  <a:ea typeface="Cambria Math" panose="02040503050406030204" pitchFamily="18" charset="0"/>
                                </a:rPr>
                                <m:t>𝑥</m:t>
                              </m:r>
                              <m:r>
                                <a:rPr lang="en-US" altLang="zh-CN" sz="1400" b="0" i="1" dirty="0" smtClean="0">
                                  <a:latin typeface="Cambria Math" panose="02040503050406030204" pitchFamily="18" charset="0"/>
                                  <a:ea typeface="Cambria Math" panose="02040503050406030204" pitchFamily="18" charset="0"/>
                                </a:rPr>
                                <m:t>&lt;0</m:t>
                              </m:r>
                            </m:e>
                          </m:eqArr>
                        </m:e>
                      </m:d>
                    </m:oMath>
                  </m:oMathPara>
                </a14:m>
                <a:endParaRPr lang="zh-CN" altLang="en-US" sz="1400" dirty="0"/>
              </a:p>
            </p:txBody>
          </p:sp>
        </mc:Choice>
        <mc:Fallback xmlns="">
          <p:sp>
            <p:nvSpPr>
              <p:cNvPr id="17" name="文本框 16">
                <a:extLst>
                  <a:ext uri="{FF2B5EF4-FFF2-40B4-BE49-F238E27FC236}">
                    <a16:creationId xmlns:a16="http://schemas.microsoft.com/office/drawing/2014/main" id="{14798A29-8E43-439D-0482-D14F9398AECB}"/>
                  </a:ext>
                </a:extLst>
              </p:cNvPr>
              <p:cNvSpPr txBox="1">
                <a:spLocks noRot="1" noChangeAspect="1" noMove="1" noResize="1" noEditPoints="1" noAdjustHandles="1" noChangeArrowheads="1" noChangeShapeType="1" noTextEdit="1"/>
              </p:cNvSpPr>
              <p:nvPr/>
            </p:nvSpPr>
            <p:spPr>
              <a:xfrm>
                <a:off x="7109699" y="1790925"/>
                <a:ext cx="3665619" cy="480581"/>
              </a:xfrm>
              <a:prstGeom prst="rect">
                <a:avLst/>
              </a:prstGeom>
              <a:blipFill>
                <a:blip r:embed="rId4"/>
                <a:stretch>
                  <a:fillRect t="-224051" r="-332" b="-324051"/>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272F70BA-BE03-A4CF-05C4-6984634B274E}"/>
              </a:ext>
            </a:extLst>
          </p:cNvPr>
          <p:cNvSpPr txBox="1"/>
          <p:nvPr/>
        </p:nvSpPr>
        <p:spPr>
          <a:xfrm>
            <a:off x="6904743" y="2370020"/>
            <a:ext cx="4075529" cy="1077218"/>
          </a:xfrm>
          <a:prstGeom prst="rect">
            <a:avLst/>
          </a:prstGeom>
          <a:noFill/>
        </p:spPr>
        <p:txBody>
          <a:bodyPr wrap="square">
            <a:spAutoFit/>
          </a:bodyPr>
          <a:lstStyle/>
          <a:p>
            <a:r>
              <a:rPr lang="en-US" altLang="zh-CN" sz="1600" dirty="0" err="1">
                <a:latin typeface="微软雅黑" panose="020B0503020204020204" pitchFamily="34" charset="-122"/>
                <a:ea typeface="微软雅黑" panose="020B0503020204020204" pitchFamily="34" charset="-122"/>
              </a:rPr>
              <a:t>SReLU</a:t>
            </a:r>
            <a:r>
              <a:rPr lang="zh-CN" altLang="en-US" sz="1600" dirty="0">
                <a:latin typeface="微软雅黑" panose="020B0503020204020204" pitchFamily="34" charset="-122"/>
                <a:ea typeface="微软雅黑" panose="020B0503020204020204" pitchFamily="34" charset="-122"/>
              </a:rPr>
              <a:t>函数分解为</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安全的</a:t>
            </a:r>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）小工具、安全的</a:t>
            </a:r>
            <a:r>
              <a:rPr lang="en-US" altLang="zh-CN" sz="1600" dirty="0">
                <a:latin typeface="微软雅黑" panose="020B0503020204020204" pitchFamily="34" charset="-122"/>
                <a:ea typeface="微软雅黑" panose="020B0503020204020204" pitchFamily="34" charset="-122"/>
              </a:rPr>
              <a:t>NOT</a:t>
            </a:r>
            <a:r>
              <a:rPr lang="zh-CN" altLang="en-US" sz="1600" dirty="0">
                <a:latin typeface="微软雅黑" panose="020B0503020204020204" pitchFamily="34" charset="-122"/>
                <a:ea typeface="微软雅黑" panose="020B0503020204020204" pitchFamily="34" charset="-122"/>
              </a:rPr>
              <a:t>小工具、安全的</a:t>
            </a:r>
            <a:r>
              <a:rPr lang="en-US" altLang="zh-CN" sz="1600" dirty="0">
                <a:latin typeface="微软雅黑" panose="020B0503020204020204" pitchFamily="34" charset="-122"/>
                <a:ea typeface="微软雅黑" panose="020B0503020204020204" pitchFamily="34" charset="-122"/>
              </a:rPr>
              <a:t>B2A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）小工具、安全的乘法小工具</a:t>
            </a:r>
          </a:p>
        </p:txBody>
      </p:sp>
      <p:pic>
        <p:nvPicPr>
          <p:cNvPr id="20" name="图片 19">
            <a:extLst>
              <a:ext uri="{FF2B5EF4-FFF2-40B4-BE49-F238E27FC236}">
                <a16:creationId xmlns:a16="http://schemas.microsoft.com/office/drawing/2014/main" id="{DBADB12D-6B43-9F30-BC21-0918470C8973}"/>
              </a:ext>
            </a:extLst>
          </p:cNvPr>
          <p:cNvPicPr>
            <a:picLocks noChangeAspect="1"/>
          </p:cNvPicPr>
          <p:nvPr/>
        </p:nvPicPr>
        <p:blipFill>
          <a:blip r:embed="rId5"/>
          <a:stretch>
            <a:fillRect/>
          </a:stretch>
        </p:blipFill>
        <p:spPr>
          <a:xfrm>
            <a:off x="6956792" y="3676009"/>
            <a:ext cx="3971429" cy="2923809"/>
          </a:xfrm>
          <a:prstGeom prst="rect">
            <a:avLst/>
          </a:prstGeom>
        </p:spPr>
      </p:pic>
      <p:sp>
        <p:nvSpPr>
          <p:cNvPr id="13" name="文本框 12">
            <a:extLst>
              <a:ext uri="{FF2B5EF4-FFF2-40B4-BE49-F238E27FC236}">
                <a16:creationId xmlns:a16="http://schemas.microsoft.com/office/drawing/2014/main" id="{5451F468-B324-64B4-8367-A1A71C8B04D7}"/>
              </a:ext>
            </a:extLst>
          </p:cNvPr>
          <p:cNvSpPr txBox="1"/>
          <p:nvPr/>
        </p:nvSpPr>
        <p:spPr>
          <a:xfrm>
            <a:off x="966470" y="5821702"/>
            <a:ext cx="4857196" cy="830997"/>
          </a:xfrm>
          <a:prstGeom prst="rect">
            <a:avLst/>
          </a:prstGeom>
          <a:noFill/>
          <a:ln>
            <a:solidFill>
              <a:schemeClr val="accent1">
                <a:lumMod val="75000"/>
              </a:schemeClr>
            </a:solidFill>
          </a:ln>
        </p:spPr>
        <p:txBody>
          <a:bodyPr wrap="square">
            <a:spAutoFit/>
          </a:bodyPr>
          <a:lstStyle/>
          <a:p>
            <a:r>
              <a:rPr lang="zh-CN" altLang="en-US" sz="1600" dirty="0">
                <a:latin typeface="微软雅黑" panose="020B0503020204020204" pitchFamily="34" charset="-122"/>
                <a:ea typeface="微软雅黑" panose="020B0503020204020204" pitchFamily="34" charset="-122"/>
              </a:rPr>
              <a:t>最高有效位（</a:t>
            </a:r>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），指二进制中代表最高值的比特位，若</a:t>
            </a:r>
            <a:r>
              <a:rPr lang="en-US" altLang="zh-CN" sz="1600" dirty="0">
                <a:latin typeface="微软雅黑" panose="020B0503020204020204" pitchFamily="34" charset="-122"/>
                <a:ea typeface="微软雅黑" panose="020B0503020204020204" pitchFamily="34" charset="-122"/>
              </a:rPr>
              <a:t>MSB=1</a:t>
            </a:r>
            <a:r>
              <a:rPr lang="zh-CN" altLang="en-US" sz="1600" dirty="0">
                <a:latin typeface="微软雅黑" panose="020B0503020204020204" pitchFamily="34" charset="-122"/>
                <a:ea typeface="微软雅黑" panose="020B0503020204020204" pitchFamily="34" charset="-122"/>
              </a:rPr>
              <a:t>，则表示数据为负值，若</a:t>
            </a:r>
            <a:r>
              <a:rPr lang="en-US" altLang="zh-CN" sz="1600" dirty="0">
                <a:latin typeface="微软雅黑" panose="020B0503020204020204" pitchFamily="34" charset="-122"/>
                <a:ea typeface="微软雅黑" panose="020B0503020204020204" pitchFamily="34" charset="-122"/>
              </a:rPr>
              <a:t>MSB=0</a:t>
            </a:r>
            <a:r>
              <a:rPr lang="zh-CN" altLang="en-US" sz="1600" dirty="0">
                <a:latin typeface="微软雅黑" panose="020B0503020204020204" pitchFamily="34" charset="-122"/>
                <a:ea typeface="微软雅黑" panose="020B0503020204020204" pitchFamily="34" charset="-122"/>
              </a:rPr>
              <a:t>，则表示数据为正。</a:t>
            </a:r>
          </a:p>
        </p:txBody>
      </p:sp>
    </p:spTree>
    <p:extLst>
      <p:ext uri="{BB962C8B-B14F-4D97-AF65-F5344CB8AC3E}">
        <p14:creationId xmlns:p14="http://schemas.microsoft.com/office/powerpoint/2010/main" val="1480812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37" name="文本框 36">
            <a:extLst>
              <a:ext uri="{FF2B5EF4-FFF2-40B4-BE49-F238E27FC236}">
                <a16:creationId xmlns:a16="http://schemas.microsoft.com/office/drawing/2014/main" id="{621FCAFE-A28E-DFE9-7A98-358A1057C323}"/>
              </a:ext>
            </a:extLst>
          </p:cNvPr>
          <p:cNvSpPr txBox="1"/>
          <p:nvPr/>
        </p:nvSpPr>
        <p:spPr>
          <a:xfrm>
            <a:off x="718968" y="1195178"/>
            <a:ext cx="4744929" cy="584775"/>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Secure MSB Extraction</a:t>
            </a:r>
          </a:p>
          <a:p>
            <a:endParaRPr lang="en-US" altLang="zh-CN" sz="16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29D7CD68-87B4-9847-56EC-9754C4156C4D}"/>
              </a:ext>
            </a:extLst>
          </p:cNvPr>
          <p:cNvPicPr>
            <a:picLocks noChangeAspect="1"/>
          </p:cNvPicPr>
          <p:nvPr/>
        </p:nvPicPr>
        <p:blipFill>
          <a:blip r:embed="rId3"/>
          <a:stretch>
            <a:fillRect/>
          </a:stretch>
        </p:blipFill>
        <p:spPr>
          <a:xfrm>
            <a:off x="949324" y="3429000"/>
            <a:ext cx="4434598" cy="2127957"/>
          </a:xfrm>
          <a:prstGeom prst="rect">
            <a:avLst/>
          </a:prstGeom>
        </p:spPr>
      </p:pic>
      <p:sp>
        <p:nvSpPr>
          <p:cNvPr id="16" name="文本框 15">
            <a:extLst>
              <a:ext uri="{FF2B5EF4-FFF2-40B4-BE49-F238E27FC236}">
                <a16:creationId xmlns:a16="http://schemas.microsoft.com/office/drawing/2014/main" id="{55F2E90E-A4BD-FF2A-EAE4-B456E0DEE0FF}"/>
              </a:ext>
            </a:extLst>
          </p:cNvPr>
          <p:cNvSpPr txBox="1"/>
          <p:nvPr/>
        </p:nvSpPr>
        <p:spPr>
          <a:xfrm>
            <a:off x="5711399" y="1284242"/>
            <a:ext cx="6198138" cy="584775"/>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并行前缀加法器</a:t>
            </a:r>
            <a:r>
              <a:rPr lang="en-US" altLang="zh-CN" sz="1600" b="1" dirty="0">
                <a:latin typeface="微软雅黑" panose="020B0503020204020204" pitchFamily="34" charset="-122"/>
                <a:ea typeface="微软雅黑" panose="020B0503020204020204" pitchFamily="34" charset="-122"/>
              </a:rPr>
              <a:t>(Parallel Prefix Adder</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PPA</a:t>
            </a:r>
            <a:r>
              <a:rPr lang="en-US" altLang="zh-CN" sz="1600" dirty="0"/>
              <a:t> </a:t>
            </a:r>
            <a:r>
              <a:rPr lang="en-US" altLang="zh-CN" sz="1600" b="1" dirty="0">
                <a:latin typeface="微软雅黑" panose="020B0503020204020204" pitchFamily="34" charset="-122"/>
                <a:ea typeface="微软雅黑" panose="020B0503020204020204" pitchFamily="34" charset="-122"/>
              </a:rPr>
              <a:t>)</a:t>
            </a:r>
            <a:endParaRPr lang="en-US" altLang="zh-CN" dirty="0"/>
          </a:p>
          <a:p>
            <a:r>
              <a:rPr lang="zh-CN" altLang="en-US" sz="1600" dirty="0">
                <a:latin typeface="微软雅黑" panose="020B0503020204020204" pitchFamily="34" charset="-122"/>
                <a:ea typeface="微软雅黑" panose="020B0503020204020204" pitchFamily="34" charset="-122"/>
              </a:rPr>
              <a:t>高效求布尔状态下的</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输入加法，用于算术共享转化布尔公享。</a:t>
            </a: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5F53BFD2-0304-9062-C0E4-B7B61A880CC5}"/>
                  </a:ext>
                </a:extLst>
              </p:cNvPr>
              <p:cNvSpPr txBox="1"/>
              <p:nvPr/>
            </p:nvSpPr>
            <p:spPr>
              <a:xfrm>
                <a:off x="917910" y="1699740"/>
                <a:ext cx="4497427" cy="1569660"/>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行波进位加法器（</a:t>
                </a:r>
                <a:r>
                  <a:rPr lang="en-US" altLang="zh-CN" sz="1600" b="1" dirty="0">
                    <a:latin typeface="微软雅黑" panose="020B0503020204020204" pitchFamily="34" charset="-122"/>
                    <a:ea typeface="微软雅黑" panose="020B0503020204020204" pitchFamily="34" charset="-122"/>
                  </a:rPr>
                  <a:t>Ripple-Carry </a:t>
                </a:r>
                <a:r>
                  <a:rPr lang="en-US" altLang="zh-CN" sz="1600" b="1" dirty="0" err="1">
                    <a:latin typeface="微软雅黑" panose="020B0503020204020204" pitchFamily="34" charset="-122"/>
                    <a:ea typeface="微软雅黑" panose="020B0503020204020204" pitchFamily="34" charset="-122"/>
                  </a:rPr>
                  <a:t>Adder,RCA</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endParaRPr lang="en-US" altLang="zh-CN" sz="1600" b="1"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结构特点：低位全加器的</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𝐶</m:t>
                        </m:r>
                      </m:e>
                      <m:sub>
                        <m:r>
                          <a:rPr lang="en-US" altLang="zh-CN" sz="1600" i="1" dirty="0">
                            <a:latin typeface="Cambria Math" panose="02040503050406030204" pitchFamily="18" charset="0"/>
                            <a:ea typeface="微软雅黑" panose="020B0503020204020204" pitchFamily="34" charset="-122"/>
                          </a:rPr>
                          <m:t>𝑢𝑡</m:t>
                        </m:r>
                      </m:sub>
                    </m:sSub>
                    <m:r>
                      <a:rPr lang="en-US" altLang="zh-CN" sz="1600" i="1" dirty="0" smtClean="0">
                        <a:latin typeface="Cambria Math" panose="02040503050406030204" pitchFamily="18" charset="0"/>
                        <a:ea typeface="微软雅黑" panose="020B0503020204020204" pitchFamily="34" charset="-122"/>
                      </a:rPr>
                      <m:t>𝑜</m:t>
                    </m:r>
                  </m:oMath>
                </a14:m>
                <a:r>
                  <a:rPr lang="zh-CN" altLang="en-US" sz="1600" dirty="0">
                    <a:latin typeface="微软雅黑" panose="020B0503020204020204" pitchFamily="34" charset="-122"/>
                    <a:ea typeface="微软雅黑" panose="020B0503020204020204" pitchFamily="34" charset="-122"/>
                  </a:rPr>
                  <a:t>连接到高一位全加器</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𝐶</m:t>
                        </m:r>
                      </m:e>
                      <m:sub>
                        <m:r>
                          <a:rPr lang="en-US" altLang="zh-CN" sz="1600" i="1" dirty="0">
                            <a:latin typeface="Cambria Math" panose="02040503050406030204" pitchFamily="18" charset="0"/>
                            <a:ea typeface="微软雅黑" panose="020B0503020204020204" pitchFamily="34" charset="-122"/>
                          </a:rPr>
                          <m:t>𝑖𝑛</m:t>
                        </m:r>
                        <m:r>
                          <m:rPr>
                            <m:nor/>
                          </m:rPr>
                          <a:rPr lang="en-US" altLang="zh-CN" sz="1600" dirty="0">
                            <a:latin typeface="微软雅黑" panose="020B0503020204020204" pitchFamily="34" charset="-122"/>
                            <a:ea typeface="微软雅黑" panose="020B0503020204020204" pitchFamily="34" charset="-122"/>
                          </a:rPr>
                          <m:t> </m:t>
                        </m:r>
                      </m:sub>
                    </m:sSub>
                  </m:oMath>
                </a14:m>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优点：电路布局简单，设计方便</a:t>
                </a:r>
              </a:p>
              <a:p>
                <a:r>
                  <a:rPr lang="zh-CN" altLang="en-US" sz="1600" dirty="0">
                    <a:latin typeface="微软雅黑" panose="020B0503020204020204" pitchFamily="34" charset="-122"/>
                    <a:ea typeface="微软雅黑" panose="020B0503020204020204" pitchFamily="34" charset="-122"/>
                  </a:rPr>
                  <a:t>缺点：高位的运算必须等待低位的运算完成</a:t>
                </a:r>
                <a:endParaRPr lang="en-US" altLang="zh-CN" sz="1600" dirty="0">
                  <a:latin typeface="微软雅黑" panose="020B0503020204020204" pitchFamily="34" charset="-122"/>
                  <a:ea typeface="微软雅黑" panose="020B0503020204020204" pitchFamily="34" charset="-122"/>
                </a:endParaRPr>
              </a:p>
            </p:txBody>
          </p:sp>
        </mc:Choice>
        <mc:Fallback>
          <p:sp>
            <p:nvSpPr>
              <p:cNvPr id="18" name="文本框 17">
                <a:extLst>
                  <a:ext uri="{FF2B5EF4-FFF2-40B4-BE49-F238E27FC236}">
                    <a16:creationId xmlns:a16="http://schemas.microsoft.com/office/drawing/2014/main" id="{5F53BFD2-0304-9062-C0E4-B7B61A880CC5}"/>
                  </a:ext>
                </a:extLst>
              </p:cNvPr>
              <p:cNvSpPr txBox="1">
                <a:spLocks noRot="1" noChangeAspect="1" noMove="1" noResize="1" noEditPoints="1" noAdjustHandles="1" noChangeArrowheads="1" noChangeShapeType="1" noTextEdit="1"/>
              </p:cNvSpPr>
              <p:nvPr/>
            </p:nvSpPr>
            <p:spPr>
              <a:xfrm>
                <a:off x="917910" y="1699740"/>
                <a:ext cx="4497427" cy="1569660"/>
              </a:xfrm>
              <a:prstGeom prst="rect">
                <a:avLst/>
              </a:prstGeom>
              <a:blipFill>
                <a:blip r:embed="rId4"/>
                <a:stretch>
                  <a:fillRect l="-814" t="-1167" b="-4280"/>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25D26140-A759-C620-F88F-C1DE7D971E6C}"/>
              </a:ext>
            </a:extLst>
          </p:cNvPr>
          <p:cNvPicPr>
            <a:picLocks noChangeAspect="1"/>
          </p:cNvPicPr>
          <p:nvPr/>
        </p:nvPicPr>
        <p:blipFill>
          <a:blip r:embed="rId5"/>
          <a:stretch>
            <a:fillRect/>
          </a:stretch>
        </p:blipFill>
        <p:spPr>
          <a:xfrm>
            <a:off x="5711399" y="2369195"/>
            <a:ext cx="3187665" cy="1509031"/>
          </a:xfrm>
          <a:prstGeom prst="rect">
            <a:avLst/>
          </a:prstGeom>
        </p:spPr>
      </p:pic>
      <p:pic>
        <p:nvPicPr>
          <p:cNvPr id="23" name="图片 22">
            <a:extLst>
              <a:ext uri="{FF2B5EF4-FFF2-40B4-BE49-F238E27FC236}">
                <a16:creationId xmlns:a16="http://schemas.microsoft.com/office/drawing/2014/main" id="{441014E6-3B5A-47D3-0D56-7F07C7FB3AB0}"/>
              </a:ext>
            </a:extLst>
          </p:cNvPr>
          <p:cNvPicPr>
            <a:picLocks noChangeAspect="1"/>
          </p:cNvPicPr>
          <p:nvPr/>
        </p:nvPicPr>
        <p:blipFill>
          <a:blip r:embed="rId6"/>
          <a:stretch>
            <a:fillRect/>
          </a:stretch>
        </p:blipFill>
        <p:spPr>
          <a:xfrm>
            <a:off x="9146566" y="2288064"/>
            <a:ext cx="2762971" cy="1590162"/>
          </a:xfrm>
          <a:prstGeom prst="rect">
            <a:avLst/>
          </a:prstGeom>
        </p:spPr>
      </p:pic>
      <p:pic>
        <p:nvPicPr>
          <p:cNvPr id="25" name="图片 24">
            <a:extLst>
              <a:ext uri="{FF2B5EF4-FFF2-40B4-BE49-F238E27FC236}">
                <a16:creationId xmlns:a16="http://schemas.microsoft.com/office/drawing/2014/main" id="{F6A97508-9B1E-452D-C4A1-EA197A891CBE}"/>
              </a:ext>
            </a:extLst>
          </p:cNvPr>
          <p:cNvPicPr>
            <a:picLocks noChangeAspect="1"/>
          </p:cNvPicPr>
          <p:nvPr/>
        </p:nvPicPr>
        <p:blipFill>
          <a:blip r:embed="rId7"/>
          <a:stretch>
            <a:fillRect/>
          </a:stretch>
        </p:blipFill>
        <p:spPr>
          <a:xfrm>
            <a:off x="6201126" y="4072022"/>
            <a:ext cx="4960591" cy="2127957"/>
          </a:xfrm>
          <a:prstGeom prst="rect">
            <a:avLst/>
          </a:prstGeom>
        </p:spPr>
      </p:pic>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D3EB02CC-3357-D27E-94FB-8A97B390B9FB}"/>
                  </a:ext>
                </a:extLst>
              </p:cNvPr>
              <p:cNvSpPr txBox="1"/>
              <p:nvPr/>
            </p:nvSpPr>
            <p:spPr>
              <a:xfrm>
                <a:off x="5637007" y="2974489"/>
                <a:ext cx="13035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zh-CN" altLang="en-US" dirty="0" smtClean="0">
                          <a:latin typeface="Cambria Math" panose="02040503050406030204" pitchFamily="18" charset="0"/>
                        </a:rPr>
                        <m:t>⊕</m:t>
                      </m:r>
                      <m:r>
                        <m:rPr>
                          <m:sty m:val="p"/>
                        </m:rPr>
                        <a:rPr lang="en-US" altLang="zh-CN" b="0" i="0" dirty="0" smtClean="0">
                          <a:latin typeface="Cambria Math" panose="02040503050406030204" pitchFamily="18" charset="0"/>
                        </a:rPr>
                        <m:t>B</m:t>
                      </m:r>
                      <m:r>
                        <a:rPr lang="en-US" altLang="zh-CN" b="0" i="0" dirty="0" smtClean="0">
                          <a:latin typeface="Cambria Math" panose="02040503050406030204" pitchFamily="18" charset="0"/>
                        </a:rPr>
                        <m:t>)</m:t>
                      </m:r>
                    </m:oMath>
                  </m:oMathPara>
                </a14:m>
                <a:endParaRPr lang="zh-CN" altLang="en-US" dirty="0"/>
              </a:p>
            </p:txBody>
          </p:sp>
        </mc:Choice>
        <mc:Fallback>
          <p:sp>
            <p:nvSpPr>
              <p:cNvPr id="26" name="文本框 25">
                <a:extLst>
                  <a:ext uri="{FF2B5EF4-FFF2-40B4-BE49-F238E27FC236}">
                    <a16:creationId xmlns:a16="http://schemas.microsoft.com/office/drawing/2014/main" id="{D3EB02CC-3357-D27E-94FB-8A97B390B9FB}"/>
                  </a:ext>
                </a:extLst>
              </p:cNvPr>
              <p:cNvSpPr txBox="1">
                <a:spLocks noRot="1" noChangeAspect="1" noMove="1" noResize="1" noEditPoints="1" noAdjustHandles="1" noChangeArrowheads="1" noChangeShapeType="1" noTextEdit="1"/>
              </p:cNvSpPr>
              <p:nvPr/>
            </p:nvSpPr>
            <p:spPr>
              <a:xfrm>
                <a:off x="5637007" y="2974489"/>
                <a:ext cx="1303562" cy="276999"/>
              </a:xfrm>
              <a:prstGeom prst="rect">
                <a:avLst/>
              </a:prstGeom>
              <a:blipFill>
                <a:blip r:embed="rId8"/>
                <a:stretch>
                  <a:fillRect l="-3738" t="-2222" r="-5607"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7623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经典的神经网络</a:t>
            </a:r>
            <a:endParaRPr lang="en-US" altLang="zh-CN" sz="16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5D5F3C8-09DF-1C60-7293-C7D7D5044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940" y="1903770"/>
            <a:ext cx="2856630" cy="4013402"/>
          </a:xfrm>
          <a:prstGeom prst="rect">
            <a:avLst/>
          </a:prstGeom>
        </p:spPr>
      </p:pic>
      <p:pic>
        <p:nvPicPr>
          <p:cNvPr id="12" name="图片 11">
            <a:extLst>
              <a:ext uri="{FF2B5EF4-FFF2-40B4-BE49-F238E27FC236}">
                <a16:creationId xmlns:a16="http://schemas.microsoft.com/office/drawing/2014/main" id="{C4CAE0AC-CFA9-46E8-31F1-46853BBD2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937" y="3107419"/>
            <a:ext cx="4490398" cy="2616405"/>
          </a:xfrm>
          <a:prstGeom prst="rect">
            <a:avLst/>
          </a:prstGeom>
        </p:spPr>
      </p:pic>
      <p:sp>
        <p:nvSpPr>
          <p:cNvPr id="13" name="文本框 12">
            <a:extLst>
              <a:ext uri="{FF2B5EF4-FFF2-40B4-BE49-F238E27FC236}">
                <a16:creationId xmlns:a16="http://schemas.microsoft.com/office/drawing/2014/main" id="{1F1E84D5-5E3B-F333-885C-31C5978DB497}"/>
              </a:ext>
            </a:extLst>
          </p:cNvPr>
          <p:cNvSpPr txBox="1"/>
          <p:nvPr/>
        </p:nvSpPr>
        <p:spPr>
          <a:xfrm>
            <a:off x="6048768" y="1442105"/>
            <a:ext cx="5564112" cy="1077218"/>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神经网络是一种运算模型，由大量的</a:t>
            </a:r>
            <a:r>
              <a:rPr lang="zh-CN" altLang="en-US" sz="1600" dirty="0">
                <a:solidFill>
                  <a:srgbClr val="C00000"/>
                </a:solidFill>
                <a:latin typeface="微软雅黑" panose="020B0503020204020204" pitchFamily="34" charset="-122"/>
                <a:ea typeface="微软雅黑" panose="020B0503020204020204" pitchFamily="34" charset="-122"/>
              </a:rPr>
              <a:t>节点</a:t>
            </a:r>
            <a:r>
              <a:rPr lang="zh-CN" altLang="en-US" sz="1600" dirty="0">
                <a:latin typeface="微软雅黑" panose="020B0503020204020204" pitchFamily="34" charset="-122"/>
                <a:ea typeface="微软雅黑" panose="020B0503020204020204" pitchFamily="34" charset="-122"/>
              </a:rPr>
              <a:t>（或称“神经元”）和之间相互的</a:t>
            </a:r>
            <a:r>
              <a:rPr lang="zh-CN" altLang="en-US" sz="1600" dirty="0">
                <a:solidFill>
                  <a:srgbClr val="C00000"/>
                </a:solidFill>
                <a:latin typeface="微软雅黑" panose="020B0503020204020204" pitchFamily="34" charset="-122"/>
                <a:ea typeface="微软雅黑" panose="020B0503020204020204" pitchFamily="34" charset="-122"/>
              </a:rPr>
              <a:t>联接</a:t>
            </a:r>
            <a:r>
              <a:rPr lang="zh-CN" altLang="en-US" sz="1600" dirty="0">
                <a:latin typeface="微软雅黑" panose="020B0503020204020204" pitchFamily="34" charset="-122"/>
                <a:ea typeface="微软雅黑" panose="020B0503020204020204" pitchFamily="34" charset="-122"/>
              </a:rPr>
              <a:t>构成。每个节点代表一种特定的输出函数，称为激活函数（</a:t>
            </a:r>
            <a:r>
              <a:rPr lang="en-US" altLang="zh-CN" sz="1600" dirty="0">
                <a:latin typeface="微软雅黑" panose="020B0503020204020204" pitchFamily="34" charset="-122"/>
                <a:ea typeface="微软雅黑" panose="020B0503020204020204" pitchFamily="34" charset="-122"/>
              </a:rPr>
              <a:t>activation function</a:t>
            </a:r>
            <a:r>
              <a:rPr lang="zh-CN" altLang="en-US" sz="1600" dirty="0">
                <a:latin typeface="微软雅黑" panose="020B0503020204020204" pitchFamily="34" charset="-122"/>
                <a:ea typeface="微软雅黑" panose="020B0503020204020204" pitchFamily="34" charset="-122"/>
              </a:rPr>
              <a:t>）。每两个节点间的联接都代表一个对于通过该连接信号的加权值，称之为权重。</a:t>
            </a:r>
          </a:p>
        </p:txBody>
      </p:sp>
      <p:grpSp>
        <p:nvGrpSpPr>
          <p:cNvPr id="14" name="组合 13">
            <a:extLst>
              <a:ext uri="{FF2B5EF4-FFF2-40B4-BE49-F238E27FC236}">
                <a16:creationId xmlns:a16="http://schemas.microsoft.com/office/drawing/2014/main" id="{E88FA0B7-6256-27A6-4F25-AC510039036A}"/>
              </a:ext>
            </a:extLst>
          </p:cNvPr>
          <p:cNvGrpSpPr/>
          <p:nvPr/>
        </p:nvGrpSpPr>
        <p:grpSpPr>
          <a:xfrm>
            <a:off x="6177937" y="2760818"/>
            <a:ext cx="5913481" cy="3528559"/>
            <a:chOff x="915158" y="2198331"/>
            <a:chExt cx="5913481" cy="3528559"/>
          </a:xfrm>
        </p:grpSpPr>
        <p:pic>
          <p:nvPicPr>
            <p:cNvPr id="15" name="图片 14">
              <a:extLst>
                <a:ext uri="{FF2B5EF4-FFF2-40B4-BE49-F238E27FC236}">
                  <a16:creationId xmlns:a16="http://schemas.microsoft.com/office/drawing/2014/main" id="{E46D2C9A-2BF0-8462-F997-E7A1638436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158" y="2198331"/>
              <a:ext cx="5484326" cy="2926222"/>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741522C-68B2-F390-0FBE-F76E5CBAF0D9}"/>
                    </a:ext>
                  </a:extLst>
                </p:cNvPr>
                <p:cNvSpPr txBox="1"/>
                <p:nvPr/>
              </p:nvSpPr>
              <p:spPr>
                <a:xfrm>
                  <a:off x="916781" y="5388336"/>
                  <a:ext cx="591185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函数</a:t>
                  </a:r>
                  <a14:m>
                    <m:oMath xmlns:m="http://schemas.openxmlformats.org/officeDocument/2006/math">
                      <m:r>
                        <a:rPr lang="en-US" altLang="zh-CN" sz="1600" i="1" dirty="0" smtClean="0">
                          <a:latin typeface="Cambria Math" panose="02040503050406030204" pitchFamily="18" charset="0"/>
                        </a:rPr>
                        <m:t>𝑔</m:t>
                      </m:r>
                      <m:r>
                        <a:rPr lang="en-US" altLang="zh-CN" sz="1600" b="0" i="1" dirty="0" smtClean="0">
                          <a:latin typeface="Cambria Math" panose="02040503050406030204" pitchFamily="18" charset="0"/>
                        </a:rPr>
                        <m:t> </m:t>
                      </m:r>
                    </m:oMath>
                  </a14:m>
                  <a:r>
                    <a:rPr lang="zh-CN" altLang="en-US" sz="1600" i="0" dirty="0">
                      <a:latin typeface="微软雅黑" panose="020B0503020204020204" pitchFamily="34" charset="-122"/>
                      <a:ea typeface="微软雅黑" panose="020B0503020204020204" pitchFamily="34" charset="-122"/>
                    </a:rPr>
                    <a:t>是</a:t>
                  </a:r>
                  <a14:m>
                    <m:oMath xmlns:m="http://schemas.openxmlformats.org/officeDocument/2006/math">
                      <m:r>
                        <a:rPr lang="en-US" altLang="zh-CN" sz="1600" b="0" i="1" dirty="0" smtClean="0">
                          <a:latin typeface="Cambria Math" panose="02040503050406030204" pitchFamily="18" charset="0"/>
                        </a:rPr>
                        <m:t> </m:t>
                      </m:r>
                      <m:r>
                        <m:rPr>
                          <m:sty m:val="p"/>
                        </m:rPr>
                        <a:rPr lang="en-US" altLang="zh-CN" sz="1600" i="1" dirty="0" err="1">
                          <a:latin typeface="Cambria Math" panose="02040503050406030204" pitchFamily="18" charset="0"/>
                        </a:rPr>
                        <m:t>sgn</m:t>
                      </m:r>
                    </m:oMath>
                  </a14:m>
                  <a:r>
                    <a:rPr lang="zh-CN" altLang="en-US" sz="1600" dirty="0">
                      <a:latin typeface="微软雅黑" panose="020B0503020204020204" pitchFamily="34" charset="-122"/>
                      <a:ea typeface="微软雅黑" panose="020B0503020204020204" pitchFamily="34" charset="-122"/>
                    </a:rPr>
                    <a:t>函数，当输入大于</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时，输出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，否则输出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p>
              </p:txBody>
            </p:sp>
          </mc:Choice>
          <mc:Fallback xmlns="">
            <p:sp>
              <p:nvSpPr>
                <p:cNvPr id="16" name="文本框 15">
                  <a:extLst>
                    <a:ext uri="{FF2B5EF4-FFF2-40B4-BE49-F238E27FC236}">
                      <a16:creationId xmlns:a16="http://schemas.microsoft.com/office/drawing/2014/main" id="{C741522C-68B2-F390-0FBE-F76E5CBAF0D9}"/>
                    </a:ext>
                  </a:extLst>
                </p:cNvPr>
                <p:cNvSpPr txBox="1">
                  <a:spLocks noRot="1" noChangeAspect="1" noMove="1" noResize="1" noEditPoints="1" noAdjustHandles="1" noChangeArrowheads="1" noChangeShapeType="1" noTextEdit="1"/>
                </p:cNvSpPr>
                <p:nvPr/>
              </p:nvSpPr>
              <p:spPr>
                <a:xfrm>
                  <a:off x="916781" y="5388336"/>
                  <a:ext cx="5911858" cy="338554"/>
                </a:xfrm>
                <a:prstGeom prst="rect">
                  <a:avLst/>
                </a:prstGeom>
                <a:blipFill>
                  <a:blip r:embed="rId6"/>
                  <a:stretch>
                    <a:fillRect l="-619" t="-5357" b="-2142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8369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621FCAFE-A28E-DFE9-7A98-358A1057C323}"/>
                  </a:ext>
                </a:extLst>
              </p:cNvPr>
              <p:cNvSpPr txBox="1"/>
              <p:nvPr/>
            </p:nvSpPr>
            <p:spPr>
              <a:xfrm>
                <a:off x="718968" y="1195178"/>
                <a:ext cx="4744929" cy="1826590"/>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Secure MSB Extraction</a:t>
                </a:r>
              </a:p>
              <a:p>
                <a:endParaRPr lang="en-US" altLang="zh-CN" sz="1600" b="1"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用于安全地提取算术共享数据，并生成一个布尔共享作为输出。</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假设有一个秘密值</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𝑥</m:t>
                    </m:r>
                  </m:oMath>
                </a14:m>
                <a:r>
                  <a:rPr lang="zh-CN" altLang="en-US" sz="1600" dirty="0">
                    <a:latin typeface="微软雅黑" panose="020B0503020204020204" pitchFamily="34" charset="-122"/>
                    <a:ea typeface="微软雅黑" panose="020B0503020204020204" pitchFamily="34" charset="-122"/>
                  </a:rPr>
                  <a:t>的秘密共享</a:t>
                </a:r>
                <a14:m>
                  <m:oMath xmlns:m="http://schemas.openxmlformats.org/officeDocument/2006/math">
                    <m:sSubSup>
                      <m:sSubSupPr>
                        <m:ctrlPr>
                          <a:rPr lang="en-US" altLang="zh-CN" sz="1600" i="1" dirty="0" smtClean="0">
                            <a:latin typeface="Cambria Math" panose="02040503050406030204" pitchFamily="18" charset="0"/>
                            <a:ea typeface="微软雅黑" panose="020B0503020204020204" pitchFamily="34" charset="-122"/>
                          </a:rPr>
                        </m:ctrlPr>
                      </m:sSubSupPr>
                      <m:e>
                        <m:d>
                          <m:dPr>
                            <m:begChr m:val="⟨"/>
                            <m:endChr m:val="⟩"/>
                            <m:ctrlPr>
                              <a:rPr lang="en-US" altLang="zh-CN" sz="1600" i="1" dirty="0" smtClean="0">
                                <a:latin typeface="Cambria Math" panose="02040503050406030204" pitchFamily="18" charset="0"/>
                                <a:ea typeface="微软雅黑" panose="020B0503020204020204" pitchFamily="34" charset="-122"/>
                              </a:rPr>
                            </m:ctrlPr>
                          </m:dPr>
                          <m:e>
                            <m:r>
                              <a:rPr lang="en-US" altLang="zh-CN" sz="1600" b="0" i="1" dirty="0" smtClean="0">
                                <a:latin typeface="Cambria Math" panose="02040503050406030204" pitchFamily="18" charset="0"/>
                                <a:ea typeface="微软雅黑" panose="020B0503020204020204" pitchFamily="34" charset="-122"/>
                              </a:rPr>
                              <m:t>𝑥</m:t>
                            </m:r>
                          </m:e>
                        </m:d>
                      </m:e>
                      <m:sub>
                        <m:r>
                          <a:rPr lang="en-US" altLang="zh-CN" sz="1600" b="0" i="1" dirty="0" smtClean="0">
                            <a:latin typeface="Cambria Math" panose="02040503050406030204" pitchFamily="18" charset="0"/>
                            <a:ea typeface="微软雅黑" panose="020B0503020204020204" pitchFamily="34" charset="-122"/>
                          </a:rPr>
                          <m:t>0</m:t>
                        </m:r>
                      </m:sub>
                      <m:sup>
                        <m:r>
                          <a:rPr lang="en-US" altLang="zh-CN" sz="1600" b="0" i="1" dirty="0" smtClean="0">
                            <a:latin typeface="Cambria Math" panose="02040503050406030204" pitchFamily="18" charset="0"/>
                            <a:ea typeface="微软雅黑" panose="020B0503020204020204" pitchFamily="34" charset="-122"/>
                          </a:rPr>
                          <m:t>𝐴</m:t>
                        </m:r>
                      </m:sup>
                    </m:sSubSup>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bSup>
                      <m:sSubSupPr>
                        <m:ctrlPr>
                          <a:rPr lang="en-US" altLang="zh-CN" sz="1600" i="1" dirty="0">
                            <a:latin typeface="Cambria Math" panose="02040503050406030204" pitchFamily="18" charset="0"/>
                            <a:ea typeface="微软雅黑" panose="020B0503020204020204" pitchFamily="34" charset="-122"/>
                          </a:rPr>
                        </m:ctrlPr>
                      </m:sSubSupPr>
                      <m:e>
                        <m:d>
                          <m:dPr>
                            <m:begChr m:val="⟨"/>
                            <m:endChr m:val="⟩"/>
                            <m:ctrlPr>
                              <a:rPr lang="en-US" altLang="zh-CN" sz="1600" i="1" dirty="0">
                                <a:latin typeface="Cambria Math" panose="02040503050406030204" pitchFamily="18" charset="0"/>
                                <a:ea typeface="微软雅黑" panose="020B0503020204020204" pitchFamily="34" charset="-122"/>
                              </a:rPr>
                            </m:ctrlPr>
                          </m:dPr>
                          <m:e>
                            <m:r>
                              <a:rPr lang="en-US" altLang="zh-CN" sz="1600" i="1" dirty="0">
                                <a:latin typeface="Cambria Math" panose="02040503050406030204" pitchFamily="18" charset="0"/>
                                <a:ea typeface="微软雅黑" panose="020B0503020204020204" pitchFamily="34" charset="-122"/>
                              </a:rPr>
                              <m:t>𝑥</m:t>
                            </m:r>
                          </m:e>
                        </m:d>
                      </m:e>
                      <m:sub>
                        <m:r>
                          <a:rPr lang="en-US" altLang="zh-CN" sz="1600" b="0" i="1" dirty="0" smtClean="0">
                            <a:latin typeface="Cambria Math" panose="02040503050406030204" pitchFamily="18" charset="0"/>
                            <a:ea typeface="微软雅黑" panose="020B0503020204020204" pitchFamily="34" charset="-122"/>
                          </a:rPr>
                          <m:t>1</m:t>
                        </m:r>
                      </m:sub>
                      <m:sup>
                        <m:r>
                          <a:rPr lang="en-US" altLang="zh-CN" sz="1600" i="1" dirty="0">
                            <a:latin typeface="Cambria Math" panose="02040503050406030204" pitchFamily="18" charset="0"/>
                            <a:ea typeface="微软雅黑" panose="020B0503020204020204" pitchFamily="34" charset="-122"/>
                          </a:rPr>
                          <m:t>𝐴</m:t>
                        </m:r>
                      </m:sup>
                    </m:sSubSup>
                    <m:r>
                      <a:rPr lang="en-US" altLang="zh-CN" sz="1600" i="1" dirty="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，位长为</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𝑙</m:t>
                    </m:r>
                  </m:oMath>
                </a14:m>
                <a:r>
                  <a:rPr lang="zh-CN" altLang="en-US" sz="1600" dirty="0">
                    <a:latin typeface="微软雅黑" panose="020B0503020204020204" pitchFamily="34" charset="-122"/>
                    <a:ea typeface="微软雅黑" panose="020B0503020204020204" pitchFamily="34" charset="-122"/>
                  </a:rPr>
                  <a:t>。设</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𝑥</m:t>
                    </m:r>
                    <m:r>
                      <a:rPr lang="en-US" altLang="zh-CN" sz="1600" i="1" dirty="0" smtClean="0">
                        <a:latin typeface="Cambria Math" panose="02040503050406030204" pitchFamily="18" charset="0"/>
                        <a:ea typeface="微软雅黑" panose="020B0503020204020204" pitchFamily="34" charset="-122"/>
                      </a:rPr>
                      <m:t>={</m:t>
                    </m:r>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𝑥</m:t>
                        </m:r>
                      </m:e>
                      <m:sub>
                        <m:r>
                          <a:rPr lang="en-US" altLang="zh-CN" sz="1600" b="0" i="1" dirty="0" smtClean="0">
                            <a:latin typeface="Cambria Math" panose="02040503050406030204" pitchFamily="18" charset="0"/>
                            <a:ea typeface="微软雅黑" panose="020B0503020204020204" pitchFamily="34" charset="-122"/>
                          </a:rPr>
                          <m:t>𝑙</m:t>
                        </m:r>
                      </m:sub>
                    </m:sSub>
                    <m:r>
                      <a:rPr lang="en-US" altLang="zh-CN" sz="1600" b="0" i="1" dirty="0" smtClean="0">
                        <a:latin typeface="Cambria Math" panose="02040503050406030204" pitchFamily="18" charset="0"/>
                        <a:ea typeface="微软雅黑" panose="020B0503020204020204" pitchFamily="34" charset="-122"/>
                      </a:rPr>
                      <m:t>,</m:t>
                    </m:r>
                    <m:r>
                      <a:rPr lang="en-US" altLang="zh-CN" sz="1600" i="1" dirty="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m:t>
                    </m:r>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𝑥</m:t>
                        </m:r>
                      </m:e>
                      <m:sub>
                        <m:r>
                          <a:rPr lang="en-US" altLang="zh-CN" sz="1600" i="1" dirty="0">
                            <a:latin typeface="Cambria Math" panose="02040503050406030204" pitchFamily="18" charset="0"/>
                            <a:ea typeface="微软雅黑" panose="020B0503020204020204" pitchFamily="34" charset="-122"/>
                          </a:rPr>
                          <m:t>1</m:t>
                        </m:r>
                      </m:sub>
                    </m:sSub>
                    <m:r>
                      <a:rPr lang="en-US" altLang="zh-CN" sz="1600" i="1" dirty="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𝑎</m:t>
                    </m:r>
                    <m:r>
                      <a:rPr lang="en-US" altLang="zh-CN" sz="1600" i="1" dirty="0">
                        <a:latin typeface="Cambria Math" panose="02040503050406030204" pitchFamily="18" charset="0"/>
                        <a:ea typeface="微软雅黑" panose="020B0503020204020204" pitchFamily="34" charset="-122"/>
                      </a:rPr>
                      <m:t>={</m:t>
                    </m:r>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𝑎</m:t>
                        </m:r>
                      </m:e>
                      <m:sub>
                        <m:r>
                          <a:rPr lang="en-US" altLang="zh-CN" sz="1600" i="1" dirty="0">
                            <a:latin typeface="Cambria Math" panose="02040503050406030204" pitchFamily="18" charset="0"/>
                            <a:ea typeface="微软雅黑" panose="020B0503020204020204" pitchFamily="34" charset="-122"/>
                          </a:rPr>
                          <m:t>𝑙</m:t>
                        </m:r>
                      </m:sub>
                    </m:sSub>
                    <m:r>
                      <a:rPr lang="en-US" altLang="zh-CN" sz="1600" i="1" dirty="0">
                        <a:latin typeface="Cambria Math" panose="02040503050406030204" pitchFamily="18" charset="0"/>
                        <a:ea typeface="微软雅黑" panose="020B0503020204020204" pitchFamily="34" charset="-122"/>
                      </a:rPr>
                      <m:t>,…,</m:t>
                    </m:r>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𝑎</m:t>
                        </m:r>
                      </m:e>
                      <m:sub>
                        <m:r>
                          <a:rPr lang="en-US" altLang="zh-CN" sz="1600" i="1" dirty="0">
                            <a:latin typeface="Cambria Math" panose="02040503050406030204" pitchFamily="18" charset="0"/>
                            <a:ea typeface="微软雅黑" panose="020B0503020204020204" pitchFamily="34" charset="-122"/>
                          </a:rPr>
                          <m:t>1</m:t>
                        </m:r>
                      </m:sub>
                    </m:sSub>
                    <m:r>
                      <a:rPr lang="en-US" altLang="zh-CN" sz="1600" i="1" dirty="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1600" b="0" i="1" dirty="0" smtClean="0">
                        <a:latin typeface="Cambria Math" panose="02040503050406030204" pitchFamily="18" charset="0"/>
                        <a:ea typeface="微软雅黑" panose="020B0503020204020204" pitchFamily="34" charset="-122"/>
                      </a:rPr>
                      <m:t>𝑏</m:t>
                    </m:r>
                    <m:r>
                      <a:rPr lang="en-US" altLang="zh-CN" sz="1600" i="1" dirty="0">
                        <a:latin typeface="Cambria Math" panose="02040503050406030204" pitchFamily="18" charset="0"/>
                        <a:ea typeface="微软雅黑" panose="020B0503020204020204" pitchFamily="34" charset="-122"/>
                      </a:rPr>
                      <m:t>=</m:t>
                    </m:r>
                    <m:d>
                      <m:dPr>
                        <m:begChr m:val="{"/>
                        <m:endChr m:val="}"/>
                        <m:ctrlPr>
                          <a:rPr lang="en-US" altLang="zh-CN" sz="1600" i="1" dirty="0">
                            <a:latin typeface="Cambria Math" panose="02040503050406030204" pitchFamily="18" charset="0"/>
                            <a:ea typeface="微软雅黑" panose="020B0503020204020204" pitchFamily="34" charset="-122"/>
                          </a:rPr>
                        </m:ctrlPr>
                      </m:dPr>
                      <m:e>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𝑏</m:t>
                            </m:r>
                          </m:e>
                          <m:sub>
                            <m:r>
                              <a:rPr lang="en-US" altLang="zh-CN" sz="1600" i="1" dirty="0">
                                <a:latin typeface="Cambria Math" panose="02040503050406030204" pitchFamily="18" charset="0"/>
                                <a:ea typeface="微软雅黑" panose="020B0503020204020204" pitchFamily="34" charset="-122"/>
                              </a:rPr>
                              <m:t>𝑙</m:t>
                            </m:r>
                          </m:sub>
                        </m:sSub>
                        <m:r>
                          <a:rPr lang="en-US" altLang="zh-CN" sz="1600" i="1" dirty="0">
                            <a:latin typeface="Cambria Math" panose="02040503050406030204" pitchFamily="18" charset="0"/>
                            <a:ea typeface="微软雅黑" panose="020B0503020204020204" pitchFamily="34" charset="-122"/>
                          </a:rPr>
                          <m:t>,…,</m:t>
                        </m:r>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𝑏</m:t>
                            </m:r>
                          </m:e>
                          <m:sub>
                            <m:r>
                              <a:rPr lang="en-US" altLang="zh-CN" sz="1600" i="1" dirty="0">
                                <a:latin typeface="Cambria Math" panose="02040503050406030204" pitchFamily="18" charset="0"/>
                                <a:ea typeface="微软雅黑" panose="020B0503020204020204" pitchFamily="34" charset="-122"/>
                              </a:rPr>
                              <m:t>1</m:t>
                            </m:r>
                          </m:sub>
                        </m:sSub>
                      </m:e>
                    </m:d>
                    <m:r>
                      <a:rPr lang="en-US" altLang="zh-CN" sz="1600" b="0" i="1" dirty="0" smtClean="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𝑥</m:t>
                    </m:r>
                    <m:r>
                      <a:rPr lang="en-US" altLang="zh-CN" sz="1600" i="1" dirty="0">
                        <a:latin typeface="Cambria Math" panose="02040503050406030204" pitchFamily="18" charset="0"/>
                        <a:ea typeface="微软雅黑" panose="020B0503020204020204" pitchFamily="34" charset="-122"/>
                      </a:rPr>
                      <m:t>=</m:t>
                    </m:r>
                    <m:r>
                      <a:rPr lang="en-US" altLang="zh-CN" sz="1600" i="1" dirty="0">
                        <a:latin typeface="Cambria Math" panose="02040503050406030204" pitchFamily="18" charset="0"/>
                        <a:ea typeface="微软雅黑" panose="020B0503020204020204" pitchFamily="34" charset="-122"/>
                      </a:rPr>
                      <m:t>𝑎</m:t>
                    </m:r>
                    <m:r>
                      <a:rPr lang="en-US" altLang="zh-CN" sz="1600" b="0" i="1"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𝑏</m:t>
                    </m:r>
                    <m:r>
                      <a:rPr lang="en-US" altLang="zh-CN" sz="1600" i="1" dirty="0">
                        <a:latin typeface="Cambria Math" panose="02040503050406030204" pitchFamily="18" charset="0"/>
                        <a:ea typeface="微软雅黑" panose="020B0503020204020204" pitchFamily="34" charset="-122"/>
                      </a:rPr>
                      <m:t>(</m:t>
                    </m:r>
                    <m:r>
                      <a:rPr lang="en-US" altLang="zh-CN" sz="1600" i="1" dirty="0">
                        <a:latin typeface="Cambria Math" panose="02040503050406030204" pitchFamily="18" charset="0"/>
                        <a:ea typeface="微软雅黑" panose="020B0503020204020204" pitchFamily="34" charset="-122"/>
                      </a:rPr>
                      <m:t>𝑚𝑜𝑑</m:t>
                    </m:r>
                    <m:sSup>
                      <m:sSupPr>
                        <m:ctrlPr>
                          <a:rPr lang="en-US" altLang="zh-CN" sz="1600" i="1" dirty="0" smtClean="0">
                            <a:latin typeface="Cambria Math" panose="02040503050406030204" pitchFamily="18" charset="0"/>
                            <a:ea typeface="微软雅黑" panose="020B0503020204020204" pitchFamily="34" charset="-122"/>
                          </a:rPr>
                        </m:ctrlPr>
                      </m:sSupPr>
                      <m:e>
                        <m:r>
                          <a:rPr lang="en-US" altLang="zh-CN" sz="1600" b="0" i="1" dirty="0" smtClean="0">
                            <a:latin typeface="Cambria Math" panose="02040503050406030204" pitchFamily="18" charset="0"/>
                            <a:ea typeface="微软雅黑" panose="020B0503020204020204" pitchFamily="34" charset="-122"/>
                          </a:rPr>
                          <m:t>2</m:t>
                        </m:r>
                      </m:e>
                      <m:sup>
                        <m:r>
                          <a:rPr lang="en-US" altLang="zh-CN" sz="1600" b="0" i="1" dirty="0" smtClean="0">
                            <a:latin typeface="Cambria Math" panose="02040503050406030204" pitchFamily="18" charset="0"/>
                            <a:ea typeface="微软雅黑" panose="020B0503020204020204" pitchFamily="34" charset="-122"/>
                          </a:rPr>
                          <m:t>𝑙</m:t>
                        </m:r>
                      </m:sup>
                    </m:sSup>
                    <m:r>
                      <a:rPr lang="en-US" altLang="zh-CN" sz="1600" i="1" dirty="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a:t>
                </a:r>
              </a:p>
            </p:txBody>
          </p:sp>
        </mc:Choice>
        <mc:Fallback>
          <p:sp>
            <p:nvSpPr>
              <p:cNvPr id="37" name="文本框 36">
                <a:extLst>
                  <a:ext uri="{FF2B5EF4-FFF2-40B4-BE49-F238E27FC236}">
                    <a16:creationId xmlns:a16="http://schemas.microsoft.com/office/drawing/2014/main" id="{621FCAFE-A28E-DFE9-7A98-358A1057C323}"/>
                  </a:ext>
                </a:extLst>
              </p:cNvPr>
              <p:cNvSpPr txBox="1">
                <a:spLocks noRot="1" noChangeAspect="1" noMove="1" noResize="1" noEditPoints="1" noAdjustHandles="1" noChangeArrowheads="1" noChangeShapeType="1" noTextEdit="1"/>
              </p:cNvSpPr>
              <p:nvPr/>
            </p:nvSpPr>
            <p:spPr>
              <a:xfrm>
                <a:off x="718968" y="1195178"/>
                <a:ext cx="4744929" cy="1826590"/>
              </a:xfrm>
              <a:prstGeom prst="rect">
                <a:avLst/>
              </a:prstGeom>
              <a:blipFill>
                <a:blip r:embed="rId3"/>
                <a:stretch>
                  <a:fillRect l="-514" t="-1000" b="-3333"/>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8D7A0424-21E2-6576-9688-C3E630B65910}"/>
              </a:ext>
            </a:extLst>
          </p:cNvPr>
          <p:cNvPicPr>
            <a:picLocks noChangeAspect="1"/>
          </p:cNvPicPr>
          <p:nvPr/>
        </p:nvPicPr>
        <p:blipFill>
          <a:blip r:embed="rId4"/>
          <a:stretch>
            <a:fillRect/>
          </a:stretch>
        </p:blipFill>
        <p:spPr>
          <a:xfrm>
            <a:off x="938089" y="3309293"/>
            <a:ext cx="5066070" cy="2353529"/>
          </a:xfrm>
          <a:prstGeom prst="rect">
            <a:avLst/>
          </a:prstGeom>
        </p:spPr>
      </p:pic>
      <p:pic>
        <p:nvPicPr>
          <p:cNvPr id="4" name="图片 3">
            <a:extLst>
              <a:ext uri="{FF2B5EF4-FFF2-40B4-BE49-F238E27FC236}">
                <a16:creationId xmlns:a16="http://schemas.microsoft.com/office/drawing/2014/main" id="{8F3F408F-1DB0-0F1B-87D9-75D072841B8D}"/>
              </a:ext>
            </a:extLst>
          </p:cNvPr>
          <p:cNvPicPr>
            <a:picLocks noChangeAspect="1"/>
          </p:cNvPicPr>
          <p:nvPr/>
        </p:nvPicPr>
        <p:blipFill rotWithShape="1">
          <a:blip r:embed="rId5"/>
          <a:srcRect t="221" b="1"/>
          <a:stretch/>
        </p:blipFill>
        <p:spPr>
          <a:xfrm>
            <a:off x="6544420" y="1617325"/>
            <a:ext cx="4274003" cy="4394301"/>
          </a:xfrm>
          <a:prstGeom prst="rect">
            <a:avLst/>
          </a:prstGeom>
        </p:spPr>
      </p:pic>
    </p:spTree>
    <p:extLst>
      <p:ext uri="{BB962C8B-B14F-4D97-AF65-F5344CB8AC3E}">
        <p14:creationId xmlns:p14="http://schemas.microsoft.com/office/powerpoint/2010/main" val="2306305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37" name="文本框 36">
            <a:extLst>
              <a:ext uri="{FF2B5EF4-FFF2-40B4-BE49-F238E27FC236}">
                <a16:creationId xmlns:a16="http://schemas.microsoft.com/office/drawing/2014/main" id="{621FCAFE-A28E-DFE9-7A98-358A1057C323}"/>
              </a:ext>
            </a:extLst>
          </p:cNvPr>
          <p:cNvSpPr txBox="1"/>
          <p:nvPr/>
        </p:nvSpPr>
        <p:spPr>
          <a:xfrm>
            <a:off x="6664979" y="1357880"/>
            <a:ext cx="2981177"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Secure B2A Gadget</a:t>
            </a:r>
          </a:p>
        </p:txBody>
      </p:sp>
      <p:sp>
        <p:nvSpPr>
          <p:cNvPr id="14" name="文本框 13">
            <a:extLst>
              <a:ext uri="{FF2B5EF4-FFF2-40B4-BE49-F238E27FC236}">
                <a16:creationId xmlns:a16="http://schemas.microsoft.com/office/drawing/2014/main" id="{848A17EA-9954-3D0A-4B88-5C6750B379F8}"/>
              </a:ext>
            </a:extLst>
          </p:cNvPr>
          <p:cNvSpPr txBox="1"/>
          <p:nvPr/>
        </p:nvSpPr>
        <p:spPr>
          <a:xfrm>
            <a:off x="6774036" y="3415990"/>
            <a:ext cx="3337350"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Secure </a:t>
            </a:r>
            <a:r>
              <a:rPr lang="en-US" altLang="zh-CN" sz="1600" b="1" dirty="0" err="1">
                <a:latin typeface="微软雅黑" panose="020B0503020204020204" pitchFamily="34" charset="-122"/>
                <a:ea typeface="微软雅黑" panose="020B0503020204020204" pitchFamily="34" charset="-122"/>
              </a:rPr>
              <a:t>ReLU</a:t>
            </a:r>
            <a:r>
              <a:rPr lang="en-US" altLang="zh-CN" sz="1600" b="1" dirty="0">
                <a:latin typeface="微软雅黑" panose="020B0503020204020204" pitchFamily="34" charset="-122"/>
                <a:ea typeface="微软雅黑" panose="020B0503020204020204" pitchFamily="34" charset="-122"/>
              </a:rPr>
              <a:t> function</a:t>
            </a:r>
          </a:p>
        </p:txBody>
      </p:sp>
      <p:pic>
        <p:nvPicPr>
          <p:cNvPr id="15" name="图片 14">
            <a:extLst>
              <a:ext uri="{FF2B5EF4-FFF2-40B4-BE49-F238E27FC236}">
                <a16:creationId xmlns:a16="http://schemas.microsoft.com/office/drawing/2014/main" id="{48EDA322-1354-E368-65C6-EBCA93092885}"/>
              </a:ext>
            </a:extLst>
          </p:cNvPr>
          <p:cNvPicPr>
            <a:picLocks noChangeAspect="1"/>
          </p:cNvPicPr>
          <p:nvPr/>
        </p:nvPicPr>
        <p:blipFill>
          <a:blip r:embed="rId3"/>
          <a:stretch>
            <a:fillRect/>
          </a:stretch>
        </p:blipFill>
        <p:spPr>
          <a:xfrm>
            <a:off x="6899353" y="1773713"/>
            <a:ext cx="4447907" cy="884479"/>
          </a:xfrm>
          <a:prstGeom prst="rect">
            <a:avLst/>
          </a:prstGeom>
        </p:spPr>
      </p:pic>
      <p:pic>
        <p:nvPicPr>
          <p:cNvPr id="17" name="图片 16">
            <a:extLst>
              <a:ext uri="{FF2B5EF4-FFF2-40B4-BE49-F238E27FC236}">
                <a16:creationId xmlns:a16="http://schemas.microsoft.com/office/drawing/2014/main" id="{7DE21ECF-4809-5151-9A08-B2DE3C473B69}"/>
              </a:ext>
            </a:extLst>
          </p:cNvPr>
          <p:cNvPicPr>
            <a:picLocks noChangeAspect="1"/>
          </p:cNvPicPr>
          <p:nvPr/>
        </p:nvPicPr>
        <p:blipFill rotWithShape="1">
          <a:blip r:embed="rId4"/>
          <a:srcRect t="17476"/>
          <a:stretch/>
        </p:blipFill>
        <p:spPr>
          <a:xfrm>
            <a:off x="6899353" y="2626610"/>
            <a:ext cx="3916668" cy="414208"/>
          </a:xfrm>
          <a:prstGeom prst="rect">
            <a:avLst/>
          </a:prstGeom>
        </p:spPr>
      </p:pic>
      <p:pic>
        <p:nvPicPr>
          <p:cNvPr id="19" name="图片 18">
            <a:extLst>
              <a:ext uri="{FF2B5EF4-FFF2-40B4-BE49-F238E27FC236}">
                <a16:creationId xmlns:a16="http://schemas.microsoft.com/office/drawing/2014/main" id="{E06B2094-9266-1C43-054A-8B3AF08DDB41}"/>
              </a:ext>
            </a:extLst>
          </p:cNvPr>
          <p:cNvPicPr>
            <a:picLocks noChangeAspect="1"/>
          </p:cNvPicPr>
          <p:nvPr/>
        </p:nvPicPr>
        <p:blipFill>
          <a:blip r:embed="rId5"/>
          <a:stretch>
            <a:fillRect/>
          </a:stretch>
        </p:blipFill>
        <p:spPr>
          <a:xfrm>
            <a:off x="7055916" y="3822744"/>
            <a:ext cx="3916668" cy="1692669"/>
          </a:xfrm>
          <a:prstGeom prst="rect">
            <a:avLst/>
          </a:prstGeom>
        </p:spPr>
      </p:pic>
      <p:pic>
        <p:nvPicPr>
          <p:cNvPr id="21" name="图片 20">
            <a:extLst>
              <a:ext uri="{FF2B5EF4-FFF2-40B4-BE49-F238E27FC236}">
                <a16:creationId xmlns:a16="http://schemas.microsoft.com/office/drawing/2014/main" id="{C403E0C6-AFAE-19C0-A691-1AB24BCBAF69}"/>
              </a:ext>
            </a:extLst>
          </p:cNvPr>
          <p:cNvPicPr>
            <a:picLocks noChangeAspect="1"/>
          </p:cNvPicPr>
          <p:nvPr/>
        </p:nvPicPr>
        <p:blipFill>
          <a:blip r:embed="rId6"/>
          <a:stretch>
            <a:fillRect/>
          </a:stretch>
        </p:blipFill>
        <p:spPr>
          <a:xfrm>
            <a:off x="1335764" y="1623930"/>
            <a:ext cx="4082201" cy="4957510"/>
          </a:xfrm>
          <a:prstGeom prst="rect">
            <a:avLst/>
          </a:prstGeom>
        </p:spPr>
      </p:pic>
      <p:sp>
        <p:nvSpPr>
          <p:cNvPr id="23" name="文本框 22">
            <a:extLst>
              <a:ext uri="{FF2B5EF4-FFF2-40B4-BE49-F238E27FC236}">
                <a16:creationId xmlns:a16="http://schemas.microsoft.com/office/drawing/2014/main" id="{5F04D2CA-EBA4-F6F5-FD8C-2736319FA33B}"/>
              </a:ext>
            </a:extLst>
          </p:cNvPr>
          <p:cNvSpPr txBox="1"/>
          <p:nvPr/>
        </p:nvSpPr>
        <p:spPr>
          <a:xfrm>
            <a:off x="1103927" y="1234803"/>
            <a:ext cx="4082201" cy="338554"/>
          </a:xfrm>
          <a:prstGeom prst="rect">
            <a:avLst/>
          </a:prstGeom>
          <a:noFill/>
        </p:spPr>
        <p:txBody>
          <a:bodyPr wrap="square">
            <a:spAutoFit/>
          </a:bodyPr>
          <a:lstStyle/>
          <a:p>
            <a:pPr marL="285750" indent="-285750">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Secure MSB Extraction</a:t>
            </a:r>
          </a:p>
        </p:txBody>
      </p:sp>
    </p:spTree>
    <p:extLst>
      <p:ext uri="{BB962C8B-B14F-4D97-AF65-F5344CB8AC3E}">
        <p14:creationId xmlns:p14="http://schemas.microsoft.com/office/powerpoint/2010/main" val="384248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37" name="文本框 36">
            <a:extLst>
              <a:ext uri="{FF2B5EF4-FFF2-40B4-BE49-F238E27FC236}">
                <a16:creationId xmlns:a16="http://schemas.microsoft.com/office/drawing/2014/main" id="{621FCAFE-A28E-DFE9-7A98-358A1057C323}"/>
              </a:ext>
            </a:extLst>
          </p:cNvPr>
          <p:cNvSpPr txBox="1"/>
          <p:nvPr/>
        </p:nvSpPr>
        <p:spPr>
          <a:xfrm>
            <a:off x="718968" y="1302754"/>
            <a:ext cx="4744929"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安全最大池化层</a:t>
            </a:r>
            <a:r>
              <a:rPr lang="en-US" altLang="zh-CN" sz="1600" b="1" dirty="0">
                <a:latin typeface="微软雅黑" panose="020B0503020204020204" pitchFamily="34" charset="-122"/>
                <a:ea typeface="微软雅黑" panose="020B0503020204020204" pitchFamily="34" charset="-122"/>
              </a:rPr>
              <a:t>(Secure Max Pooling Layer)</a:t>
            </a:r>
          </a:p>
        </p:txBody>
      </p:sp>
      <p:pic>
        <p:nvPicPr>
          <p:cNvPr id="10" name="图片 9">
            <a:extLst>
              <a:ext uri="{FF2B5EF4-FFF2-40B4-BE49-F238E27FC236}">
                <a16:creationId xmlns:a16="http://schemas.microsoft.com/office/drawing/2014/main" id="{C79C6B6F-33C7-7B53-12D8-4E0FCB41540B}"/>
              </a:ext>
            </a:extLst>
          </p:cNvPr>
          <p:cNvPicPr>
            <a:picLocks noChangeAspect="1"/>
          </p:cNvPicPr>
          <p:nvPr/>
        </p:nvPicPr>
        <p:blipFill>
          <a:blip r:embed="rId3"/>
          <a:stretch>
            <a:fillRect/>
          </a:stretch>
        </p:blipFill>
        <p:spPr>
          <a:xfrm>
            <a:off x="6753008" y="1733799"/>
            <a:ext cx="4964376" cy="301300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F4575DA-8AB0-FC5C-B2EE-3280353D9FC6}"/>
                  </a:ext>
                </a:extLst>
              </p:cNvPr>
              <p:cNvSpPr txBox="1"/>
              <p:nvPr/>
            </p:nvSpPr>
            <p:spPr>
              <a:xfrm>
                <a:off x="7483746" y="5150200"/>
                <a:ext cx="3950449" cy="511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max</m:t>
                          </m:r>
                        </m:fName>
                        <m:e>
                          <m:d>
                            <m:dPr>
                              <m:ctrlPr>
                                <a:rPr lang="en-US" altLang="zh-CN" sz="1400" b="0" i="1" smtClean="0">
                                  <a:latin typeface="Cambria Math" panose="02040503050406030204" pitchFamily="18" charset="0"/>
                                </a:rPr>
                              </m:ctrlPr>
                            </m:dPr>
                            <m:e>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max</m:t>
                                  </m:r>
                                </m:fName>
                                <m:e>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,0</m:t>
                                      </m:r>
                                    </m:e>
                                  </m:d>
                                </m:e>
                              </m:func>
                              <m:r>
                                <a:rPr lang="en-US" altLang="zh-CN" sz="1400" b="0" i="1" smtClean="0">
                                  <a:latin typeface="Cambria Math" panose="02040503050406030204" pitchFamily="18" charset="0"/>
                                </a:rPr>
                                <m:t>,…,</m:t>
                              </m:r>
                              <m:func>
                                <m:funcPr>
                                  <m:ctrlPr>
                                    <a:rPr lang="en-US" altLang="zh-CN" sz="1400" i="1">
                                      <a:latin typeface="Cambria Math" panose="02040503050406030204" pitchFamily="18" charset="0"/>
                                    </a:rPr>
                                  </m:ctrlPr>
                                </m:funcPr>
                                <m:fName>
                                  <m:r>
                                    <m:rPr>
                                      <m:sty m:val="p"/>
                                    </m:rPr>
                                    <a:rPr lang="en-US" altLang="zh-CN" sz="1400">
                                      <a:latin typeface="Cambria Math" panose="02040503050406030204" pitchFamily="18" charset="0"/>
                                    </a:rPr>
                                    <m:t>max</m:t>
                                  </m:r>
                                </m:fName>
                                <m:e>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𝑛</m:t>
                                          </m:r>
                                        </m:sub>
                                      </m:sSub>
                                      <m:r>
                                        <a:rPr lang="en-US" altLang="zh-CN" sz="1400" i="1">
                                          <a:latin typeface="Cambria Math" panose="02040503050406030204" pitchFamily="18" charset="0"/>
                                        </a:rPr>
                                        <m:t>,0</m:t>
                                      </m:r>
                                    </m:e>
                                  </m:d>
                                </m:e>
                              </m:func>
                            </m:e>
                          </m:d>
                        </m:e>
                      </m:func>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groupChr>
                        <m:groupChrPr>
                          <m:chr m:val="→"/>
                          <m:vertJc m:val="bot"/>
                          <m:ctrlPr>
                            <a:rPr lang="en-US" altLang="zh-CN" sz="1400" b="0" i="1" smtClean="0">
                              <a:latin typeface="Cambria Math" panose="02040503050406030204" pitchFamily="18" charset="0"/>
                            </a:rPr>
                          </m:ctrlPr>
                        </m:groupChrPr>
                        <m:e>
                          <m:r>
                            <m:rPr>
                              <m:brk m:alnAt="2"/>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𝑟𝑎𝑛𝑠𝑓𝑜𝑟𝑚</m:t>
                          </m:r>
                        </m:e>
                      </m:groupChr>
                      <m:r>
                        <m:rPr>
                          <m:sty m:val="p"/>
                        </m:rPr>
                        <a:rPr lang="en-US" altLang="zh-CN" sz="1400" b="0" i="0" smtClean="0">
                          <a:latin typeface="Cambria Math" panose="02040503050406030204" pitchFamily="18" charset="0"/>
                        </a:rPr>
                        <m:t>max</m:t>
                      </m:r>
                      <m:r>
                        <a:rPr lang="en-US" altLang="zh-CN" sz="1400" b="0" i="1" smtClean="0">
                          <a:latin typeface="Cambria Math" panose="02040503050406030204" pitchFamily="18" charset="0"/>
                        </a:rPr>
                        <m:t>⁡(</m:t>
                      </m:r>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max</m:t>
                          </m:r>
                        </m:fName>
                        <m:e>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𝑛</m:t>
                                  </m:r>
                                </m:sub>
                              </m:sSub>
                            </m:e>
                          </m:d>
                        </m:e>
                      </m:func>
                      <m:r>
                        <a:rPr lang="en-US" altLang="zh-CN" sz="1400" b="0" i="1" smtClean="0">
                          <a:latin typeface="Cambria Math" panose="02040503050406030204" pitchFamily="18" charset="0"/>
                        </a:rPr>
                        <m:t>,0)</m:t>
                      </m:r>
                    </m:oMath>
                  </m:oMathPara>
                </a14:m>
                <a:endParaRPr lang="zh-CN" altLang="en-US" sz="1400" dirty="0"/>
              </a:p>
            </p:txBody>
          </p:sp>
        </mc:Choice>
        <mc:Fallback xmlns="">
          <p:sp>
            <p:nvSpPr>
              <p:cNvPr id="13" name="文本框 12">
                <a:extLst>
                  <a:ext uri="{FF2B5EF4-FFF2-40B4-BE49-F238E27FC236}">
                    <a16:creationId xmlns:a16="http://schemas.microsoft.com/office/drawing/2014/main" id="{BF4575DA-8AB0-FC5C-B2EE-3280353D9FC6}"/>
                  </a:ext>
                </a:extLst>
              </p:cNvPr>
              <p:cNvSpPr txBox="1">
                <a:spLocks noRot="1" noChangeAspect="1" noMove="1" noResize="1" noEditPoints="1" noAdjustHandles="1" noChangeArrowheads="1" noChangeShapeType="1" noTextEdit="1"/>
              </p:cNvSpPr>
              <p:nvPr/>
            </p:nvSpPr>
            <p:spPr>
              <a:xfrm>
                <a:off x="7483746" y="5150200"/>
                <a:ext cx="3950449" cy="511358"/>
              </a:xfrm>
              <a:prstGeom prst="rect">
                <a:avLst/>
              </a:prstGeom>
              <a:blipFill>
                <a:blip r:embed="rId4"/>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B6C5849-031F-D296-78C7-A6579C12D369}"/>
                  </a:ext>
                </a:extLst>
              </p:cNvPr>
              <p:cNvSpPr txBox="1"/>
              <p:nvPr/>
            </p:nvSpPr>
            <p:spPr>
              <a:xfrm>
                <a:off x="1503078" y="1913773"/>
                <a:ext cx="2857128"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𝑏</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𝑀𝑆𝐵</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2</m:t>
                              </m:r>
                            </m:sub>
                          </m:sSub>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0    </m:t>
                              </m:r>
                              <m:r>
                                <a:rPr lang="en-US" altLang="zh-CN" sz="1400" b="0" i="1" smtClean="0">
                                  <a:latin typeface="Cambria Math" panose="02040503050406030204" pitchFamily="18" charset="0"/>
                                </a:rPr>
                                <m:t>𝑖𝑓</m:t>
                              </m:r>
                              <m:r>
                                <a:rPr lang="en-US" altLang="zh-CN" sz="1400" b="0" i="1" smtClean="0">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1</m:t>
                                  </m:r>
                                </m:sub>
                              </m:sSub>
                              <m:r>
                                <a:rPr lang="en-US" altLang="zh-CN" sz="140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b="0" i="1" smtClean="0">
                                      <a:latin typeface="Cambria Math" panose="02040503050406030204" pitchFamily="18" charset="0"/>
                                    </a:rPr>
                                    <m:t>2</m:t>
                                  </m:r>
                                </m:sub>
                              </m:sSub>
                            </m:e>
                            <m:e>
                              <m:r>
                                <a:rPr lang="en-US" altLang="zh-CN" sz="1400" b="0" i="1" smtClean="0">
                                  <a:latin typeface="Cambria Math" panose="02040503050406030204" pitchFamily="18" charset="0"/>
                                </a:rPr>
                                <m:t>1   </m:t>
                              </m:r>
                              <m:r>
                                <a:rPr lang="en-US" altLang="zh-CN" sz="1400" i="1">
                                  <a:latin typeface="Cambria Math" panose="02040503050406030204" pitchFamily="18" charset="0"/>
                                </a:rPr>
                                <m:t>𝑖𝑓</m:t>
                              </m:r>
                              <m:r>
                                <a:rPr lang="en-US" altLang="zh-CN" sz="1400" b="0" i="1" smtClean="0">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1</m:t>
                                  </m:r>
                                </m:sub>
                              </m:sSub>
                              <m:r>
                                <a:rPr lang="en-US" altLang="zh-CN" sz="1400" i="1" smtClean="0">
                                  <a:latin typeface="Cambria Math" panose="02040503050406030204" pitchFamily="18" charset="0"/>
                                  <a:ea typeface="Cambria Math" panose="02040503050406030204" pitchFamily="18" charset="0"/>
                                </a:rPr>
                                <m:t>&lt;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2</m:t>
                                  </m:r>
                                </m:sub>
                              </m:sSub>
                            </m:e>
                          </m:eqArr>
                        </m:e>
                      </m:d>
                    </m:oMath>
                  </m:oMathPara>
                </a14:m>
                <a:endParaRPr lang="zh-CN" altLang="en-US" sz="1400" dirty="0"/>
              </a:p>
            </p:txBody>
          </p:sp>
        </mc:Choice>
        <mc:Fallback xmlns="">
          <p:sp>
            <p:nvSpPr>
              <p:cNvPr id="14" name="文本框 13">
                <a:extLst>
                  <a:ext uri="{FF2B5EF4-FFF2-40B4-BE49-F238E27FC236}">
                    <a16:creationId xmlns:a16="http://schemas.microsoft.com/office/drawing/2014/main" id="{5B6C5849-031F-D296-78C7-A6579C12D369}"/>
                  </a:ext>
                </a:extLst>
              </p:cNvPr>
              <p:cNvSpPr txBox="1">
                <a:spLocks noRot="1" noChangeAspect="1" noMove="1" noResize="1" noEditPoints="1" noAdjustHandles="1" noChangeArrowheads="1" noChangeShapeType="1" noTextEdit="1"/>
              </p:cNvSpPr>
              <p:nvPr/>
            </p:nvSpPr>
            <p:spPr>
              <a:xfrm>
                <a:off x="1503078" y="1913773"/>
                <a:ext cx="2857128" cy="480581"/>
              </a:xfrm>
              <a:prstGeom prst="rect">
                <a:avLst/>
              </a:prstGeom>
              <a:blipFill>
                <a:blip r:embed="rId5"/>
                <a:stretch>
                  <a:fillRect l="-1068" t="-224051" r="-1282" b="-3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2DD3729-47CE-6939-A421-03A4EDF402A7}"/>
                  </a:ext>
                </a:extLst>
              </p:cNvPr>
              <p:cNvSpPr txBox="1"/>
              <p:nvPr/>
            </p:nvSpPr>
            <p:spPr>
              <a:xfrm>
                <a:off x="1589769" y="2551800"/>
                <a:ext cx="26837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max</m:t>
                          </m:r>
                        </m:fName>
                        <m:e>
                          <m:d>
                            <m:dPr>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2</m:t>
                                  </m:r>
                                </m:sub>
                              </m:sSub>
                            </m:e>
                          </m:d>
                        </m:e>
                      </m:func>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𝑏</m:t>
                          </m:r>
                        </m:e>
                      </m:d>
                      <m:r>
                        <a:rPr lang="en-US" altLang="zh-CN" sz="1400" b="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1</m:t>
                          </m:r>
                        </m:sub>
                      </m:sSub>
                      <m:r>
                        <a:rPr lang="en-US" altLang="zh-CN" sz="1400" b="0" i="0" smtClean="0">
                          <a:latin typeface="Cambria Math" panose="02040503050406030204" pitchFamily="18" charset="0"/>
                        </a:rPr>
                        <m:t>+</m:t>
                      </m:r>
                      <m:r>
                        <a:rPr lang="en-US" altLang="zh-CN" sz="1400" b="0" i="1" smtClean="0">
                          <a:latin typeface="Cambria Math" panose="02040503050406030204" pitchFamily="18" charset="0"/>
                        </a:rPr>
                        <m:t>𝑏</m:t>
                      </m:r>
                      <m:r>
                        <a:rPr lang="en-US" altLang="zh-CN" sz="1400" b="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2</m:t>
                          </m:r>
                        </m:sub>
                      </m:sSub>
                    </m:oMath>
                  </m:oMathPara>
                </a14:m>
                <a:endParaRPr lang="zh-CN" altLang="en-US" sz="1400" dirty="0"/>
              </a:p>
            </p:txBody>
          </p:sp>
        </mc:Choice>
        <mc:Fallback xmlns="">
          <p:sp>
            <p:nvSpPr>
              <p:cNvPr id="15" name="文本框 14">
                <a:extLst>
                  <a:ext uri="{FF2B5EF4-FFF2-40B4-BE49-F238E27FC236}">
                    <a16:creationId xmlns:a16="http://schemas.microsoft.com/office/drawing/2014/main" id="{A2DD3729-47CE-6939-A421-03A4EDF402A7}"/>
                  </a:ext>
                </a:extLst>
              </p:cNvPr>
              <p:cNvSpPr txBox="1">
                <a:spLocks noRot="1" noChangeAspect="1" noMove="1" noResize="1" noEditPoints="1" noAdjustHandles="1" noChangeArrowheads="1" noChangeShapeType="1" noTextEdit="1"/>
              </p:cNvSpPr>
              <p:nvPr/>
            </p:nvSpPr>
            <p:spPr>
              <a:xfrm>
                <a:off x="1589769" y="2551800"/>
                <a:ext cx="2683747" cy="215444"/>
              </a:xfrm>
              <a:prstGeom prst="rect">
                <a:avLst/>
              </a:prstGeom>
              <a:blipFill>
                <a:blip r:embed="rId6"/>
                <a:stretch>
                  <a:fillRect l="-45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DFA079E-6AFC-9CBF-8BDA-6E2467DF1FFA}"/>
                  </a:ext>
                </a:extLst>
              </p:cNvPr>
              <p:cNvSpPr txBox="1"/>
              <p:nvPr/>
            </p:nvSpPr>
            <p:spPr>
              <a:xfrm>
                <a:off x="864847" y="2978532"/>
                <a:ext cx="5534637" cy="3072380"/>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每个最大池化窗口内的输入特征</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m:t>
                    </m:r>
                    <m:sSup>
                      <m:sSupPr>
                        <m:ctrlPr>
                          <a:rPr lang="en-US" altLang="zh-CN" sz="1600" b="0" i="1" smtClean="0">
                            <a:latin typeface="Cambria Math" panose="02040503050406030204" pitchFamily="18" charset="0"/>
                            <a:ea typeface="微软雅黑" panose="020B0503020204020204" pitchFamily="34" charset="-122"/>
                          </a:rPr>
                        </m:ctrlPr>
                      </m:sSupPr>
                      <m:e>
                        <m:d>
                          <m:dPr>
                            <m:begChr m:val="⟨"/>
                            <m:endChr m:val="⟩"/>
                            <m:ctrlPr>
                              <a:rPr lang="en-US" altLang="zh-CN" sz="1600" b="0" i="1" smtClean="0">
                                <a:latin typeface="Cambria Math" panose="02040503050406030204" pitchFamily="18" charset="0"/>
                                <a:ea typeface="微软雅黑" panose="020B0503020204020204" pitchFamily="34" charset="-122"/>
                              </a:rPr>
                            </m:ctrlPr>
                          </m:dPr>
                          <m:e>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𝑥</m:t>
                                </m:r>
                              </m:e>
                              <m:sub>
                                <m:r>
                                  <a:rPr lang="en-US" altLang="zh-CN" sz="1600" b="0" i="1" smtClean="0">
                                    <a:latin typeface="Cambria Math" panose="02040503050406030204" pitchFamily="18" charset="0"/>
                                    <a:ea typeface="微软雅黑" panose="020B0503020204020204" pitchFamily="34" charset="-122"/>
                                  </a:rPr>
                                  <m:t>1</m:t>
                                </m:r>
                              </m:sub>
                            </m:sSub>
                          </m:e>
                        </m:d>
                      </m:e>
                      <m:sup>
                        <m:r>
                          <a:rPr lang="en-US" altLang="zh-CN" sz="1600" b="0" i="1" smtClean="0">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𝑥</m:t>
                                </m:r>
                              </m:e>
                              <m:sub>
                                <m:r>
                                  <a:rPr lang="en-US" altLang="zh-CN" sz="1600" b="0" i="1" smtClean="0">
                                    <a:latin typeface="Cambria Math" panose="02040503050406030204" pitchFamily="18" charset="0"/>
                                    <a:ea typeface="微软雅黑" panose="020B0503020204020204" pitchFamily="34" charset="-122"/>
                                  </a:rPr>
                                  <m:t>𝑛</m:t>
                                </m:r>
                              </m:sub>
                            </m:sSub>
                          </m:e>
                        </m:d>
                      </m:e>
                      <m:sup>
                        <m:r>
                          <a:rPr lang="en-US" altLang="zh-CN" sz="1600" i="1">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的秘密共享</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SMP</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m:t>
                    </m:r>
                    <m:sSup>
                      <m:sSupPr>
                        <m:ctrlPr>
                          <a:rPr lang="en-US" altLang="zh-CN" sz="1600" b="0" i="1" smtClean="0">
                            <a:latin typeface="Cambria Math" panose="02040503050406030204" pitchFamily="18" charset="0"/>
                            <a:ea typeface="微软雅黑" panose="020B0503020204020204" pitchFamily="34" charset="-122"/>
                          </a:rPr>
                        </m:ctrlPr>
                      </m:sSupPr>
                      <m:e>
                        <m:d>
                          <m:dPr>
                            <m:begChr m:val="⟨"/>
                            <m:endChr m:val="⟩"/>
                            <m:ctrlPr>
                              <a:rPr lang="en-US" altLang="zh-CN" sz="1600" b="0" i="1" smtClean="0">
                                <a:latin typeface="Cambria Math" panose="02040503050406030204" pitchFamily="18" charset="0"/>
                                <a:ea typeface="微软雅黑" panose="020B0503020204020204" pitchFamily="34" charset="-122"/>
                              </a:rPr>
                            </m:ctrlPr>
                          </m:dPr>
                          <m:e>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𝑥</m:t>
                                </m:r>
                              </m:e>
                              <m:sub>
                                <m:r>
                                  <a:rPr lang="en-US" altLang="zh-CN" sz="1600" b="0" i="1" smtClean="0">
                                    <a:latin typeface="Cambria Math" panose="02040503050406030204" pitchFamily="18" charset="0"/>
                                    <a:ea typeface="微软雅黑" panose="020B0503020204020204" pitchFamily="34" charset="-122"/>
                                  </a:rPr>
                                  <m:t>1</m:t>
                                </m:r>
                              </m:sub>
                            </m:sSub>
                          </m:e>
                        </m:d>
                      </m:e>
                      <m:sup>
                        <m:r>
                          <a:rPr lang="en-US" altLang="zh-CN" sz="1600" b="0" i="1" smtClean="0">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𝑥</m:t>
                                </m:r>
                              </m:e>
                              <m:sub>
                                <m:r>
                                  <a:rPr lang="en-US" altLang="zh-CN" sz="1600" b="0" i="1" smtClean="0">
                                    <a:latin typeface="Cambria Math" panose="02040503050406030204" pitchFamily="18" charset="0"/>
                                    <a:ea typeface="微软雅黑" panose="020B0503020204020204" pitchFamily="34" charset="-122"/>
                                  </a:rPr>
                                  <m:t>𝑛</m:t>
                                </m:r>
                              </m:sub>
                            </m:sSub>
                          </m:e>
                        </m:d>
                      </m:e>
                      <m:sup>
                        <m:r>
                          <a:rPr lang="en-US" altLang="zh-CN" sz="1600" i="1">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执行如下：</a:t>
                </a:r>
                <a:endParaRPr lang="en-US" altLang="zh-CN" sz="1600" dirty="0">
                  <a:latin typeface="微软雅黑" panose="020B0503020204020204" pitchFamily="34" charset="-122"/>
                  <a:ea typeface="微软雅黑" panose="020B0503020204020204" pitchFamily="34" charset="-122"/>
                </a:endParaRPr>
              </a:p>
              <a:p>
                <a:pPr marL="800100" lvl="1" indent="-342900">
                  <a:buFont typeface="+mj-ea"/>
                  <a:buAutoNum type="circleNumDbPlain"/>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r>
                      <a:rPr lang="en-US" altLang="zh-CN" sz="1600" b="0" i="1" smtClean="0">
                        <a:latin typeface="Cambria Math" panose="02040503050406030204" pitchFamily="18" charset="0"/>
                        <a:ea typeface="Cambria Math" panose="02040503050406030204" pitchFamily="18" charset="0"/>
                      </a:rPr>
                      <m:t>∈[1,</m:t>
                    </m:r>
                    <m:r>
                      <a:rPr lang="en-US" altLang="zh-CN" sz="1600" b="0" i="1" smtClean="0">
                        <a:latin typeface="Cambria Math" panose="02040503050406030204" pitchFamily="18" charset="0"/>
                        <a:ea typeface="Cambria Math" panose="02040503050406030204" pitchFamily="18" charset="0"/>
                      </a:rPr>
                      <m:t>𝑛</m:t>
                    </m:r>
                    <m:r>
                      <a:rPr lang="en-US" altLang="zh-CN" sz="1600" b="0" i="1" smtClean="0">
                        <a:latin typeface="Cambria Math" panose="02040503050406030204" pitchFamily="18" charset="0"/>
                        <a:ea typeface="Cambria Math" panose="02040503050406030204" pitchFamily="18" charset="0"/>
                      </a:rPr>
                      <m:t>−1]</m:t>
                    </m:r>
                  </m:oMath>
                </a14:m>
                <a:endParaRPr lang="en-US" altLang="zh-CN" sz="1600" dirty="0">
                  <a:latin typeface="微软雅黑" panose="020B0503020204020204" pitchFamily="34" charset="-122"/>
                  <a:ea typeface="微软雅黑" panose="020B0503020204020204" pitchFamily="34" charset="-122"/>
                </a:endParaRPr>
              </a:p>
              <a:p>
                <a:pPr marL="800100" lvl="1" indent="-342900">
                  <a:buFont typeface="+mj-ea"/>
                  <a:buAutoNum type="circleNumDbPlain"/>
                </a:pPr>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0</m:t>
                        </m:r>
                      </m:sub>
                    </m:sSub>
                    <m:r>
                      <a:rPr lang="en-US" altLang="zh-CN" sz="1600" b="0" i="1" smtClean="0">
                        <a:latin typeface="Cambria Math" panose="02040503050406030204" pitchFamily="18" charset="0"/>
                        <a:ea typeface="微软雅黑" panose="020B0503020204020204" pitchFamily="34" charset="-122"/>
                      </a:rPr>
                      <m:t> </m:t>
                    </m:r>
                    <m:r>
                      <a:rPr lang="zh-CN" altLang="en-US" sz="1600" i="1">
                        <a:latin typeface="Cambria Math" panose="02040503050406030204" pitchFamily="18" charset="0"/>
                        <a:ea typeface="微软雅黑" panose="020B0503020204020204" pitchFamily="34" charset="-122"/>
                      </a:rPr>
                      <m:t>：</m:t>
                    </m:r>
                    <m:sSubSup>
                      <m:sSubSupPr>
                        <m:ctrlPr>
                          <a:rPr lang="en-US" altLang="zh-CN" sz="1600" i="1" smtClean="0">
                            <a:latin typeface="Cambria Math" panose="02040503050406030204" pitchFamily="18" charset="0"/>
                            <a:ea typeface="微软雅黑" panose="020B0503020204020204" pitchFamily="34" charset="-122"/>
                          </a:rPr>
                        </m:ctrlPr>
                      </m:sSubSupPr>
                      <m:e>
                        <m:d>
                          <m:dPr>
                            <m:begChr m:val="⟨"/>
                            <m:endChr m:val="⟩"/>
                            <m:ctrlPr>
                              <a:rPr lang="en-US" altLang="zh-CN" sz="1600" i="1" smtClean="0">
                                <a:latin typeface="Cambria Math" panose="02040503050406030204" pitchFamily="18" charset="0"/>
                                <a:ea typeface="微软雅黑" panose="020B0503020204020204" pitchFamily="34" charset="-122"/>
                              </a:rPr>
                            </m:ctrlPr>
                          </m:dPr>
                          <m:e>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𝑎</m:t>
                                </m:r>
                              </m:e>
                              <m:sub>
                                <m:r>
                                  <a:rPr lang="en-US" altLang="zh-CN" sz="1600" b="0" i="1" smtClean="0">
                                    <a:latin typeface="Cambria Math" panose="02040503050406030204" pitchFamily="18" charset="0"/>
                                    <a:ea typeface="微软雅黑" panose="020B0503020204020204" pitchFamily="34" charset="-122"/>
                                  </a:rPr>
                                  <m:t>1</m:t>
                                </m:r>
                              </m:sub>
                            </m:sSub>
                          </m:e>
                        </m:d>
                      </m:e>
                      <m:sub>
                        <m:r>
                          <a:rPr lang="en-US" altLang="zh-CN" sz="1600" b="0" i="1" smtClean="0">
                            <a:latin typeface="Cambria Math" panose="02040503050406030204" pitchFamily="18" charset="0"/>
                            <a:ea typeface="微软雅黑" panose="020B0503020204020204" pitchFamily="34" charset="-122"/>
                          </a:rPr>
                          <m:t>0</m:t>
                        </m:r>
                      </m:sub>
                      <m:sup>
                        <m:r>
                          <a:rPr lang="en-US" altLang="zh-CN" sz="1600" b="0" i="1" smtClean="0">
                            <a:latin typeface="Cambria Math" panose="02040503050406030204" pitchFamily="18" charset="0"/>
                            <a:ea typeface="微软雅黑" panose="020B0503020204020204" pitchFamily="34" charset="-122"/>
                          </a:rPr>
                          <m:t>𝐴</m:t>
                        </m:r>
                      </m:sup>
                    </m:sSubSup>
                    <m:r>
                      <a:rPr lang="en-US" altLang="zh-CN" sz="1600" b="0" i="1" smtClean="0">
                        <a:latin typeface="Cambria Math" panose="02040503050406030204" pitchFamily="18" charset="0"/>
                        <a:ea typeface="微软雅黑" panose="020B0503020204020204" pitchFamily="34" charset="-122"/>
                      </a:rPr>
                      <m:t>=</m:t>
                    </m:r>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𝑥</m:t>
                                </m:r>
                              </m:e>
                              <m:sub>
                                <m:r>
                                  <a:rPr lang="en-US" altLang="zh-CN" sz="1600" b="0" i="1" smtClean="0">
                                    <a:latin typeface="Cambria Math" panose="02040503050406030204" pitchFamily="18" charset="0"/>
                                    <a:ea typeface="微软雅黑" panose="020B0503020204020204" pitchFamily="34" charset="-122"/>
                                  </a:rPr>
                                  <m:t>𝑘</m:t>
                                </m:r>
                              </m:sub>
                            </m:sSub>
                          </m:e>
                        </m:d>
                      </m:e>
                      <m:sub>
                        <m:r>
                          <a:rPr lang="en-US" altLang="zh-CN" sz="1600" i="1">
                            <a:latin typeface="Cambria Math" panose="02040503050406030204" pitchFamily="18" charset="0"/>
                            <a:ea typeface="微软雅黑" panose="020B0503020204020204" pitchFamily="34" charset="-122"/>
                          </a:rPr>
                          <m:t>0</m:t>
                        </m:r>
                      </m:sub>
                      <m:sup>
                        <m:r>
                          <a:rPr lang="en-US" altLang="zh-CN" sz="1600" i="1">
                            <a:latin typeface="Cambria Math" panose="02040503050406030204" pitchFamily="18" charset="0"/>
                            <a:ea typeface="微软雅黑" panose="020B0503020204020204" pitchFamily="34" charset="-122"/>
                          </a:rPr>
                          <m:t>𝐴</m:t>
                        </m:r>
                      </m:sup>
                    </m:sSubSup>
                    <m:r>
                      <a:rPr lang="en-US" altLang="zh-CN" sz="1600" b="0" i="1" smtClean="0">
                        <a:latin typeface="Cambria Math" panose="02040503050406030204" pitchFamily="18" charset="0"/>
                        <a:ea typeface="微软雅黑" panose="020B0503020204020204" pitchFamily="34" charset="-122"/>
                      </a:rPr>
                      <m:t> ,</m:t>
                    </m:r>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𝑎</m:t>
                                </m:r>
                              </m:e>
                              <m:sub>
                                <m:r>
                                  <a:rPr lang="en-US" altLang="zh-CN" sz="1600" b="0" i="1" smtClean="0">
                                    <a:latin typeface="Cambria Math" panose="02040503050406030204" pitchFamily="18" charset="0"/>
                                    <a:ea typeface="微软雅黑" panose="020B0503020204020204" pitchFamily="34" charset="-122"/>
                                  </a:rPr>
                                  <m:t>2</m:t>
                                </m:r>
                              </m:sub>
                            </m:sSub>
                          </m:e>
                        </m:d>
                      </m:e>
                      <m:sub>
                        <m:r>
                          <a:rPr lang="en-US" altLang="zh-CN" sz="1600" i="1">
                            <a:latin typeface="Cambria Math" panose="02040503050406030204" pitchFamily="18" charset="0"/>
                            <a:ea typeface="微软雅黑" panose="020B0503020204020204" pitchFamily="34" charset="-122"/>
                          </a:rPr>
                          <m:t>0</m:t>
                        </m:r>
                      </m:sub>
                      <m:sup>
                        <m:r>
                          <a:rPr lang="en-US" altLang="zh-CN" sz="1600" i="1">
                            <a:latin typeface="Cambria Math" panose="02040503050406030204" pitchFamily="18" charset="0"/>
                            <a:ea typeface="微软雅黑" panose="020B0503020204020204" pitchFamily="34" charset="-122"/>
                          </a:rPr>
                          <m:t>𝐴</m:t>
                        </m:r>
                      </m:sup>
                    </m:sSubSup>
                    <m:r>
                      <a:rPr lang="en-US" altLang="zh-CN" sz="1600" i="1">
                        <a:latin typeface="Cambria Math" panose="02040503050406030204" pitchFamily="18" charset="0"/>
                        <a:ea typeface="微软雅黑" panose="020B0503020204020204" pitchFamily="34" charset="-122"/>
                      </a:rPr>
                      <m:t>=</m:t>
                    </m:r>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𝑥</m:t>
                                </m:r>
                              </m:e>
                              <m:sub>
                                <m:r>
                                  <a:rPr lang="en-US" altLang="zh-CN" sz="1600" i="1">
                                    <a:latin typeface="Cambria Math" panose="02040503050406030204" pitchFamily="18" charset="0"/>
                                    <a:ea typeface="微软雅黑" panose="020B0503020204020204" pitchFamily="34" charset="-122"/>
                                  </a:rPr>
                                  <m:t>𝑘</m:t>
                                </m:r>
                                <m:r>
                                  <a:rPr lang="en-US" altLang="zh-CN" sz="1600" b="0" i="1" smtClean="0">
                                    <a:latin typeface="Cambria Math" panose="02040503050406030204" pitchFamily="18" charset="0"/>
                                    <a:ea typeface="微软雅黑" panose="020B0503020204020204" pitchFamily="34" charset="-122"/>
                                  </a:rPr>
                                  <m:t>+1</m:t>
                                </m:r>
                              </m:sub>
                            </m:sSub>
                          </m:e>
                        </m:d>
                      </m:e>
                      <m:sub>
                        <m:r>
                          <a:rPr lang="en-US" altLang="zh-CN" sz="1600" i="1">
                            <a:latin typeface="Cambria Math" panose="02040503050406030204" pitchFamily="18" charset="0"/>
                            <a:ea typeface="微软雅黑" panose="020B0503020204020204" pitchFamily="34" charset="-122"/>
                          </a:rPr>
                          <m:t>0</m:t>
                        </m:r>
                      </m:sub>
                      <m:sup>
                        <m:r>
                          <a:rPr lang="en-US" altLang="zh-CN" sz="1600" i="1">
                            <a:latin typeface="Cambria Math" panose="02040503050406030204" pitchFamily="18" charset="0"/>
                            <a:ea typeface="微软雅黑" panose="020B0503020204020204" pitchFamily="34" charset="-122"/>
                          </a:rPr>
                          <m:t>𝐴</m:t>
                        </m:r>
                      </m:sup>
                    </m:sSubSup>
                  </m:oMath>
                </a14:m>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 </m:t>
                    </m:r>
                    <m:r>
                      <a:rPr lang="zh-CN" altLang="en-US" sz="1600" i="1">
                        <a:latin typeface="Cambria Math" panose="02040503050406030204" pitchFamily="18" charset="0"/>
                        <a:ea typeface="微软雅黑" panose="020B0503020204020204" pitchFamily="34" charset="-122"/>
                      </a:rPr>
                      <m:t>：</m:t>
                    </m:r>
                    <m:sSubSup>
                      <m:sSubSupPr>
                        <m:ctrlPr>
                          <a:rPr lang="en-US" altLang="zh-CN" sz="1600" i="1" smtClean="0">
                            <a:latin typeface="Cambria Math" panose="02040503050406030204" pitchFamily="18" charset="0"/>
                            <a:ea typeface="微软雅黑" panose="020B0503020204020204" pitchFamily="34" charset="-122"/>
                          </a:rPr>
                        </m:ctrlPr>
                      </m:sSubSupPr>
                      <m:e>
                        <m:d>
                          <m:dPr>
                            <m:begChr m:val="⟨"/>
                            <m:endChr m:val="⟩"/>
                            <m:ctrlPr>
                              <a:rPr lang="en-US" altLang="zh-CN" sz="1600" i="1" smtClean="0">
                                <a:latin typeface="Cambria Math" panose="02040503050406030204" pitchFamily="18" charset="0"/>
                                <a:ea typeface="微软雅黑" panose="020B0503020204020204" pitchFamily="34" charset="-122"/>
                              </a:rPr>
                            </m:ctrlPr>
                          </m:dPr>
                          <m:e>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𝑎</m:t>
                                </m:r>
                              </m:e>
                              <m:sub>
                                <m:r>
                                  <a:rPr lang="en-US" altLang="zh-CN" sz="1600" b="0" i="1" smtClean="0">
                                    <a:latin typeface="Cambria Math" panose="02040503050406030204" pitchFamily="18" charset="0"/>
                                    <a:ea typeface="微软雅黑" panose="020B0503020204020204" pitchFamily="34" charset="-122"/>
                                  </a:rPr>
                                  <m:t>1</m:t>
                                </m:r>
                              </m:sub>
                            </m:sSub>
                          </m:e>
                        </m:d>
                      </m:e>
                      <m:sub>
                        <m:r>
                          <a:rPr lang="en-US" altLang="zh-CN" sz="1600" b="0" i="1" smtClean="0">
                            <a:latin typeface="Cambria Math" panose="02040503050406030204" pitchFamily="18" charset="0"/>
                            <a:ea typeface="微软雅黑" panose="020B0503020204020204" pitchFamily="34" charset="-122"/>
                          </a:rPr>
                          <m:t>1</m:t>
                        </m:r>
                      </m:sub>
                      <m:sup>
                        <m:r>
                          <a:rPr lang="en-US" altLang="zh-CN" sz="1600" b="0" i="1" smtClean="0">
                            <a:latin typeface="Cambria Math" panose="02040503050406030204" pitchFamily="18" charset="0"/>
                            <a:ea typeface="微软雅黑" panose="020B0503020204020204" pitchFamily="34" charset="-122"/>
                          </a:rPr>
                          <m:t>𝐴</m:t>
                        </m:r>
                      </m:sup>
                    </m:sSubSup>
                    <m:r>
                      <a:rPr lang="en-US" altLang="zh-CN" sz="1600" b="0" i="1" smtClean="0">
                        <a:latin typeface="Cambria Math" panose="02040503050406030204" pitchFamily="18" charset="0"/>
                        <a:ea typeface="微软雅黑" panose="020B0503020204020204" pitchFamily="34" charset="-122"/>
                      </a:rPr>
                      <m:t>=</m:t>
                    </m:r>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𝑥</m:t>
                                </m:r>
                              </m:e>
                              <m:sub>
                                <m:r>
                                  <a:rPr lang="en-US" altLang="zh-CN" sz="1600" b="0" i="1" smtClean="0">
                                    <a:latin typeface="Cambria Math" panose="02040503050406030204" pitchFamily="18" charset="0"/>
                                    <a:ea typeface="微软雅黑" panose="020B0503020204020204" pitchFamily="34" charset="-122"/>
                                  </a:rPr>
                                  <m:t>𝑘</m:t>
                                </m:r>
                              </m:sub>
                            </m:sSub>
                          </m:e>
                        </m:d>
                      </m:e>
                      <m:sub>
                        <m:r>
                          <a:rPr lang="en-US" altLang="zh-CN" sz="1600" b="0" i="1" smtClean="0">
                            <a:latin typeface="Cambria Math" panose="02040503050406030204" pitchFamily="18" charset="0"/>
                            <a:ea typeface="微软雅黑" panose="020B0503020204020204" pitchFamily="34" charset="-122"/>
                          </a:rPr>
                          <m:t>1</m:t>
                        </m:r>
                      </m:sub>
                      <m:sup>
                        <m:r>
                          <a:rPr lang="en-US" altLang="zh-CN" sz="1600" i="1">
                            <a:latin typeface="Cambria Math" panose="02040503050406030204" pitchFamily="18" charset="0"/>
                            <a:ea typeface="微软雅黑" panose="020B0503020204020204" pitchFamily="34" charset="-122"/>
                          </a:rPr>
                          <m:t>𝐴</m:t>
                        </m:r>
                      </m:sup>
                    </m:sSubSup>
                    <m:r>
                      <a:rPr lang="en-US" altLang="zh-CN" sz="1600" b="0" i="1" smtClean="0">
                        <a:latin typeface="Cambria Math" panose="02040503050406030204" pitchFamily="18" charset="0"/>
                        <a:ea typeface="微软雅黑" panose="020B0503020204020204" pitchFamily="34" charset="-122"/>
                      </a:rPr>
                      <m:t> ,</m:t>
                    </m:r>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𝑎</m:t>
                                </m:r>
                              </m:e>
                              <m:sub>
                                <m:r>
                                  <a:rPr lang="en-US" altLang="zh-CN" sz="1600" b="0" i="1" smtClean="0">
                                    <a:latin typeface="Cambria Math" panose="02040503050406030204" pitchFamily="18" charset="0"/>
                                    <a:ea typeface="微软雅黑" panose="020B0503020204020204" pitchFamily="34" charset="-122"/>
                                  </a:rPr>
                                  <m:t>2</m:t>
                                </m:r>
                              </m:sub>
                            </m:sSub>
                          </m:e>
                        </m:d>
                      </m:e>
                      <m:sub>
                        <m:r>
                          <a:rPr lang="en-US" altLang="zh-CN" sz="1600" b="0" i="1" smtClean="0">
                            <a:latin typeface="Cambria Math" panose="02040503050406030204" pitchFamily="18" charset="0"/>
                            <a:ea typeface="微软雅黑" panose="020B0503020204020204" pitchFamily="34" charset="-122"/>
                          </a:rPr>
                          <m:t>1</m:t>
                        </m:r>
                      </m:sub>
                      <m:sup>
                        <m:r>
                          <a:rPr lang="en-US" altLang="zh-CN" sz="1600" i="1">
                            <a:latin typeface="Cambria Math" panose="02040503050406030204" pitchFamily="18" charset="0"/>
                            <a:ea typeface="微软雅黑" panose="020B0503020204020204" pitchFamily="34" charset="-122"/>
                          </a:rPr>
                          <m:t>𝐴</m:t>
                        </m:r>
                      </m:sup>
                    </m:sSubSup>
                    <m:r>
                      <a:rPr lang="en-US" altLang="zh-CN" sz="1600" i="1">
                        <a:latin typeface="Cambria Math" panose="02040503050406030204" pitchFamily="18" charset="0"/>
                        <a:ea typeface="微软雅黑" panose="020B0503020204020204" pitchFamily="34" charset="-122"/>
                      </a:rPr>
                      <m:t>=</m:t>
                    </m:r>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𝑥</m:t>
                                </m:r>
                              </m:e>
                              <m:sub>
                                <m:r>
                                  <a:rPr lang="en-US" altLang="zh-CN" sz="1600" i="1">
                                    <a:latin typeface="Cambria Math" panose="02040503050406030204" pitchFamily="18" charset="0"/>
                                    <a:ea typeface="微软雅黑" panose="020B0503020204020204" pitchFamily="34" charset="-122"/>
                                  </a:rPr>
                                  <m:t>𝑘</m:t>
                                </m:r>
                                <m:r>
                                  <a:rPr lang="en-US" altLang="zh-CN" sz="1600" b="0" i="1" smtClean="0">
                                    <a:latin typeface="Cambria Math" panose="02040503050406030204" pitchFamily="18" charset="0"/>
                                    <a:ea typeface="微软雅黑" panose="020B0503020204020204" pitchFamily="34" charset="-122"/>
                                  </a:rPr>
                                  <m:t>+1</m:t>
                                </m:r>
                              </m:sub>
                            </m:sSub>
                          </m:e>
                        </m:d>
                      </m:e>
                      <m:sub>
                        <m:r>
                          <a:rPr lang="en-US" altLang="zh-CN" sz="1600" b="0" i="1" smtClean="0">
                            <a:latin typeface="Cambria Math" panose="02040503050406030204" pitchFamily="18" charset="0"/>
                            <a:ea typeface="微软雅黑" panose="020B0503020204020204" pitchFamily="34" charset="-122"/>
                          </a:rPr>
                          <m:t>1</m:t>
                        </m:r>
                      </m:sub>
                      <m:sup>
                        <m:r>
                          <a:rPr lang="en-US" altLang="zh-CN" sz="1600" i="1">
                            <a:latin typeface="Cambria Math" panose="02040503050406030204" pitchFamily="18" charset="0"/>
                            <a:ea typeface="微软雅黑" panose="020B0503020204020204" pitchFamily="34" charset="-122"/>
                          </a:rPr>
                          <m:t>𝐴</m:t>
                        </m:r>
                      </m:sup>
                    </m:sSubSup>
                  </m:oMath>
                </a14:m>
                <a:endParaRPr lang="en-US" altLang="zh-CN" sz="1600" dirty="0">
                  <a:latin typeface="微软雅黑" panose="020B0503020204020204" pitchFamily="34" charset="-122"/>
                  <a:ea typeface="微软雅黑" panose="020B0503020204020204" pitchFamily="34" charset="-122"/>
                </a:endParaRPr>
              </a:p>
              <a:p>
                <a:pPr marL="800100" lvl="1" indent="-342900">
                  <a:buFont typeface="+mj-ea"/>
                  <a:buAutoNum type="circleNumDbPlain" startAt="3"/>
                </a:pPr>
                <a14:m>
                  <m:oMath xmlns:m="http://schemas.openxmlformats.org/officeDocument/2006/math">
                    <m:r>
                      <a:rPr lang="en-US" altLang="zh-CN" sz="1600" b="1" i="0" smtClean="0">
                        <a:latin typeface="Cambria Math" panose="02040503050406030204" pitchFamily="18" charset="0"/>
                        <a:ea typeface="微软雅黑" panose="020B0503020204020204" pitchFamily="34" charset="-122"/>
                      </a:rPr>
                      <m:t>𝐒𝐞𝐜𝐮𝐫𝐞</m:t>
                    </m:r>
                    <m:r>
                      <a:rPr lang="en-US" altLang="zh-CN" sz="1600" b="1" i="0" smtClean="0">
                        <a:latin typeface="Cambria Math" panose="02040503050406030204" pitchFamily="18" charset="0"/>
                        <a:ea typeface="微软雅黑" panose="020B0503020204020204" pitchFamily="34" charset="-122"/>
                      </a:rPr>
                      <m:t> </m:t>
                    </m:r>
                    <m:r>
                      <a:rPr lang="en-US" altLang="zh-CN" sz="1600" b="1" i="0" smtClean="0">
                        <a:latin typeface="Cambria Math" panose="02040503050406030204" pitchFamily="18" charset="0"/>
                        <a:ea typeface="微软雅黑" panose="020B0503020204020204" pitchFamily="34" charset="-122"/>
                      </a:rPr>
                      <m:t>𝐜𝐨𝐦𝐩𝐚𝐫𝐢𝐬𝐢𝐨𝐧</m:t>
                    </m:r>
                    <m:r>
                      <a:rPr lang="en-US" altLang="zh-CN" sz="1600" b="1" i="0"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得到</a:t>
                </a:r>
                <a14:m>
                  <m:oMath xmlns:m="http://schemas.openxmlformats.org/officeDocument/2006/math">
                    <m:d>
                      <m:dPr>
                        <m:begChr m:val="⟦"/>
                        <m:endChr m:val="⟧"/>
                        <m:ctrlPr>
                          <a:rPr lang="en-US" altLang="zh-CN" sz="1600" i="1" dirty="0" smtClean="0">
                            <a:latin typeface="Cambria Math" panose="02040503050406030204" pitchFamily="18" charset="0"/>
                            <a:ea typeface="微软雅黑" panose="020B0503020204020204" pitchFamily="34" charset="-122"/>
                          </a:rPr>
                        </m:ctrlPr>
                      </m:dPr>
                      <m:e>
                        <m:r>
                          <a:rPr lang="en-US" altLang="zh-CN" sz="1600" b="0" i="1" dirty="0" smtClean="0">
                            <a:latin typeface="Cambria Math" panose="02040503050406030204" pitchFamily="18" charset="0"/>
                            <a:ea typeface="微软雅黑" panose="020B0503020204020204" pitchFamily="34" charset="-122"/>
                          </a:rPr>
                          <m:t>𝑏</m:t>
                        </m:r>
                      </m:e>
                    </m:d>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𝑀𝑆𝐵</m:t>
                    </m:r>
                    <m:r>
                      <a:rPr lang="en-US" altLang="zh-CN" sz="1600" b="0" i="1" dirty="0"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𝑎</m:t>
                                </m:r>
                              </m:e>
                              <m:sub>
                                <m:r>
                                  <a:rPr lang="en-US" altLang="zh-CN" sz="1600" i="1">
                                    <a:latin typeface="Cambria Math" panose="02040503050406030204" pitchFamily="18" charset="0"/>
                                    <a:ea typeface="微软雅黑" panose="020B0503020204020204" pitchFamily="34" charset="-122"/>
                                  </a:rPr>
                                  <m:t>1</m:t>
                                </m:r>
                              </m:sub>
                            </m:sSub>
                          </m:e>
                        </m:d>
                      </m:e>
                      <m:sup>
                        <m:r>
                          <a:rPr lang="en-US" altLang="zh-CN" sz="1600" i="1">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𝑎</m:t>
                                </m:r>
                              </m:e>
                              <m:sub>
                                <m:r>
                                  <a:rPr lang="en-US" altLang="zh-CN" sz="1600" b="0" i="1" smtClean="0">
                                    <a:latin typeface="Cambria Math" panose="02040503050406030204" pitchFamily="18" charset="0"/>
                                    <a:ea typeface="微软雅黑" panose="020B0503020204020204" pitchFamily="34" charset="-122"/>
                                  </a:rPr>
                                  <m:t>2</m:t>
                                </m:r>
                              </m:sub>
                            </m:sSub>
                          </m:e>
                        </m:d>
                      </m:e>
                      <m:sup>
                        <m:r>
                          <a:rPr lang="en-US" altLang="zh-CN" sz="1600" i="1">
                            <a:latin typeface="Cambria Math" panose="02040503050406030204" pitchFamily="18" charset="0"/>
                            <a:ea typeface="微软雅黑" panose="020B0503020204020204" pitchFamily="34" charset="-122"/>
                          </a:rPr>
                          <m:t>𝐴</m:t>
                        </m:r>
                      </m:sup>
                    </m:sSup>
                    <m:r>
                      <a:rPr lang="en-US" altLang="zh-CN" sz="1600" b="0" i="1" dirty="0" smtClean="0">
                        <a:latin typeface="Cambria Math" panose="02040503050406030204" pitchFamily="18" charset="0"/>
                        <a:ea typeface="Cambria Math" panose="02040503050406030204" pitchFamily="18" charset="0"/>
                      </a:rPr>
                      <m:t>)</m:t>
                    </m:r>
                  </m:oMath>
                </a14:m>
                <a:endParaRPr lang="en-US" altLang="zh-CN" sz="1600" dirty="0">
                  <a:latin typeface="微软雅黑" panose="020B0503020204020204" pitchFamily="34" charset="-122"/>
                  <a:ea typeface="微软雅黑" panose="020B0503020204020204" pitchFamily="34" charset="-122"/>
                </a:endParaRPr>
              </a:p>
              <a:p>
                <a:pPr marL="800100" lvl="1" indent="-342900">
                  <a:buFont typeface="+mj-ea"/>
                  <a:buAutoNum type="circleNumDbPlain" startAt="3"/>
                </a:pPr>
                <a14:m>
                  <m:oMath xmlns:m="http://schemas.openxmlformats.org/officeDocument/2006/math">
                    <m:r>
                      <a:rPr lang="en-US" altLang="zh-CN" sz="1600" b="1" i="0" smtClean="0">
                        <a:latin typeface="Cambria Math" panose="02040503050406030204" pitchFamily="18" charset="0"/>
                        <a:ea typeface="微软雅黑" panose="020B0503020204020204" pitchFamily="34" charset="-122"/>
                      </a:rPr>
                      <m:t>𝐒𝐞𝐜𝐮𝐫𝐞</m:t>
                    </m:r>
                    <m:r>
                      <a:rPr lang="en-US" altLang="zh-CN" sz="1600" b="1" i="0" smtClean="0">
                        <a:latin typeface="Cambria Math" panose="02040503050406030204" pitchFamily="18" charset="0"/>
                        <a:ea typeface="微软雅黑" panose="020B0503020204020204" pitchFamily="34" charset="-122"/>
                      </a:rPr>
                      <m:t> </m:t>
                    </m:r>
                    <m:r>
                      <a:rPr lang="en-US" altLang="zh-CN" sz="1600" b="1" i="0" smtClean="0">
                        <a:latin typeface="Cambria Math" panose="02040503050406030204" pitchFamily="18" charset="0"/>
                        <a:ea typeface="微软雅黑" panose="020B0503020204020204" pitchFamily="34" charset="-122"/>
                      </a:rPr>
                      <m:t>𝐁𝟐𝐀</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得到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𝑏</m:t>
                            </m:r>
                          </m:e>
                        </m:d>
                      </m:e>
                      <m:sup>
                        <m:r>
                          <a:rPr lang="en-US" altLang="zh-CN" sz="1600" i="1">
                            <a:latin typeface="Cambria Math" panose="02040503050406030204" pitchFamily="18" charset="0"/>
                            <a:ea typeface="微软雅黑" panose="020B0503020204020204" pitchFamily="34" charset="-122"/>
                          </a:rPr>
                          <m:t>𝐴</m:t>
                        </m:r>
                      </m:sup>
                    </m:sSup>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𝐵</m:t>
                    </m:r>
                    <m:r>
                      <a:rPr lang="en-US" altLang="zh-CN" sz="1600" b="0" i="1" smtClean="0">
                        <a:latin typeface="Cambria Math" panose="02040503050406030204" pitchFamily="18" charset="0"/>
                        <a:ea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𝐴</m:t>
                    </m:r>
                    <m:r>
                      <a:rPr lang="en-US" altLang="zh-CN" sz="1600" b="0" i="1" smtClean="0">
                        <a:latin typeface="Cambria Math" panose="02040503050406030204" pitchFamily="18" charset="0"/>
                        <a:ea typeface="Cambria Math" panose="02040503050406030204" pitchFamily="18" charset="0"/>
                      </a:rPr>
                      <m:t>(</m:t>
                    </m:r>
                    <m:d>
                      <m:dPr>
                        <m:begChr m:val="⟦"/>
                        <m:endChr m:val="⟧"/>
                        <m:ctrlPr>
                          <a:rPr lang="en-US" altLang="zh-CN" sz="1600" i="1" dirty="0">
                            <a:latin typeface="Cambria Math" panose="02040503050406030204" pitchFamily="18" charset="0"/>
                            <a:ea typeface="微软雅黑" panose="020B0503020204020204" pitchFamily="34" charset="-122"/>
                          </a:rPr>
                        </m:ctrlPr>
                      </m:dPr>
                      <m:e>
                        <m:r>
                          <a:rPr lang="en-US" altLang="zh-CN" sz="1600" i="1" dirty="0">
                            <a:latin typeface="Cambria Math" panose="02040503050406030204" pitchFamily="18" charset="0"/>
                            <a:ea typeface="微软雅黑" panose="020B0503020204020204" pitchFamily="34" charset="-122"/>
                          </a:rPr>
                          <m:t>𝑏</m:t>
                        </m:r>
                      </m:e>
                    </m:d>
                    <m:r>
                      <a:rPr lang="en-US" altLang="zh-CN" sz="1600" b="0" i="1" smtClean="0">
                        <a:latin typeface="Cambria Math" panose="02040503050406030204" pitchFamily="18" charset="0"/>
                        <a:ea typeface="Cambria Math" panose="02040503050406030204" pitchFamily="18" charset="0"/>
                      </a:rPr>
                      <m:t>)</m:t>
                    </m:r>
                  </m:oMath>
                </a14:m>
                <a:endParaRPr lang="en-US" altLang="zh-CN" sz="1600" dirty="0">
                  <a:latin typeface="微软雅黑" panose="020B0503020204020204" pitchFamily="34" charset="-122"/>
                  <a:ea typeface="微软雅黑" panose="020B0503020204020204" pitchFamily="34" charset="-122"/>
                </a:endParaRPr>
              </a:p>
              <a:p>
                <a:pPr marL="800100" lvl="1" indent="-342900">
                  <a:buFont typeface="+mj-ea"/>
                  <a:buAutoNum type="circleNumDbPlain" startAt="3"/>
                </a:pPr>
                <a14:m>
                  <m:oMath xmlns:m="http://schemas.openxmlformats.org/officeDocument/2006/math">
                    <m:r>
                      <a:rPr lang="en-US" altLang="zh-CN" sz="1600" b="1" i="0" smtClean="0">
                        <a:latin typeface="Cambria Math" panose="02040503050406030204" pitchFamily="18" charset="0"/>
                        <a:ea typeface="微软雅黑" panose="020B0503020204020204" pitchFamily="34" charset="-122"/>
                      </a:rPr>
                      <m:t>𝐒𝐞𝐜𝐮𝐫𝐞</m:t>
                    </m:r>
                    <m:r>
                      <a:rPr lang="en-US" altLang="zh-CN" sz="1600" b="1" i="0" smtClean="0">
                        <a:latin typeface="Cambria Math" panose="02040503050406030204" pitchFamily="18" charset="0"/>
                        <a:ea typeface="微软雅黑" panose="020B0503020204020204" pitchFamily="34" charset="-122"/>
                      </a:rPr>
                      <m:t> </m:t>
                    </m:r>
                    <m:r>
                      <a:rPr lang="en-US" altLang="zh-CN" sz="1600" b="1" i="0" smtClean="0">
                        <a:latin typeface="Cambria Math" panose="02040503050406030204" pitchFamily="18" charset="0"/>
                        <a:ea typeface="微软雅黑" panose="020B0503020204020204" pitchFamily="34" charset="-122"/>
                      </a:rPr>
                      <m:t>𝐛𝐫𝐚𝐧𝐜𝐡𝐢𝐧𝐠</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得到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𝑧</m:t>
                            </m:r>
                          </m:e>
                        </m:d>
                      </m:e>
                      <m:sup>
                        <m:r>
                          <a:rPr lang="en-US" altLang="zh-CN" sz="1600" i="1">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𝑏</m:t>
                            </m:r>
                          </m:e>
                        </m:d>
                      </m:e>
                      <m:sup>
                        <m:r>
                          <a:rPr lang="en-US" altLang="zh-CN" sz="1600" i="1">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Cambria Math" panose="02040503050406030204" pitchFamily="18" charset="0"/>
                      </a:rPr>
                      <m:t>∙</m:t>
                    </m:r>
                  </m:oMath>
                </a14:m>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𝑎</m:t>
                                </m:r>
                              </m:e>
                              <m:sub>
                                <m:r>
                                  <a:rPr lang="en-US" altLang="zh-CN" sz="1600" i="1">
                                    <a:latin typeface="Cambria Math" panose="02040503050406030204" pitchFamily="18" charset="0"/>
                                    <a:ea typeface="微软雅黑" panose="020B0503020204020204" pitchFamily="34" charset="-122"/>
                                  </a:rPr>
                                  <m:t>1</m:t>
                                </m:r>
                              </m:sub>
                            </m:sSub>
                          </m:e>
                        </m:d>
                      </m:e>
                      <m:sup>
                        <m:r>
                          <a:rPr lang="en-US" altLang="zh-CN" sz="1600" i="1">
                            <a:latin typeface="Cambria Math" panose="02040503050406030204" pitchFamily="18" charset="0"/>
                            <a:ea typeface="微软雅黑" panose="020B0503020204020204" pitchFamily="34" charset="-122"/>
                          </a:rPr>
                          <m:t>𝐴</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𝑏</m:t>
                            </m:r>
                          </m:e>
                        </m:d>
                      </m:e>
                      <m:sup>
                        <m:r>
                          <a:rPr lang="en-US" altLang="zh-CN" sz="1600" i="1">
                            <a:latin typeface="Cambria Math" panose="02040503050406030204" pitchFamily="18" charset="0"/>
                            <a:ea typeface="微软雅黑" panose="020B0503020204020204" pitchFamily="34" charset="-122"/>
                          </a:rPr>
                          <m:t>𝐴</m:t>
                        </m:r>
                      </m:sup>
                    </m:sSup>
                    <m:r>
                      <a:rPr lang="en-US" altLang="zh-CN" sz="1600" i="1" smtClean="0">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𝑎</m:t>
                                </m:r>
                              </m:e>
                              <m:sub>
                                <m:r>
                                  <a:rPr lang="en-US" altLang="zh-CN" sz="1600" b="0" i="1" smtClean="0">
                                    <a:latin typeface="Cambria Math" panose="02040503050406030204" pitchFamily="18" charset="0"/>
                                    <a:ea typeface="微软雅黑" panose="020B0503020204020204" pitchFamily="34" charset="-122"/>
                                  </a:rPr>
                                  <m:t>2</m:t>
                                </m:r>
                              </m:sub>
                            </m:sSub>
                          </m:e>
                        </m:d>
                      </m:e>
                      <m:sup>
                        <m:r>
                          <a:rPr lang="en-US" altLang="zh-CN" sz="1600" i="1">
                            <a:latin typeface="Cambria Math" panose="02040503050406030204" pitchFamily="18" charset="0"/>
                            <a:ea typeface="微软雅黑" panose="020B0503020204020204" pitchFamily="34" charset="-122"/>
                          </a:rPr>
                          <m:t>𝐴</m:t>
                        </m:r>
                      </m:sup>
                    </m:sSup>
                  </m:oMath>
                </a14:m>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𝑥</m:t>
                                </m:r>
                              </m:e>
                              <m:sub>
                                <m:r>
                                  <a:rPr lang="en-US" altLang="zh-CN" sz="1600" i="1">
                                    <a:latin typeface="Cambria Math" panose="02040503050406030204" pitchFamily="18" charset="0"/>
                                    <a:ea typeface="微软雅黑" panose="020B0503020204020204" pitchFamily="34" charset="-122"/>
                                  </a:rPr>
                                  <m:t>𝑘</m:t>
                                </m:r>
                                <m:r>
                                  <a:rPr lang="en-US" altLang="zh-CN" sz="1600" i="1">
                                    <a:latin typeface="Cambria Math" panose="02040503050406030204" pitchFamily="18" charset="0"/>
                                    <a:ea typeface="微软雅黑" panose="020B0503020204020204" pitchFamily="34" charset="-122"/>
                                  </a:rPr>
                                  <m:t>+1</m:t>
                                </m:r>
                              </m:sub>
                            </m:sSub>
                          </m:e>
                        </m:d>
                      </m:e>
                      <m:sub>
                        <m:r>
                          <a:rPr lang="en-US" altLang="zh-CN" sz="1600" i="1">
                            <a:latin typeface="Cambria Math" panose="02040503050406030204" pitchFamily="18" charset="0"/>
                            <a:ea typeface="微软雅黑" panose="020B0503020204020204" pitchFamily="34" charset="-122"/>
                          </a:rPr>
                          <m:t>0</m:t>
                        </m:r>
                      </m:sub>
                      <m:sup>
                        <m:r>
                          <a:rPr lang="en-US" altLang="zh-CN" sz="1600" i="1">
                            <a:latin typeface="Cambria Math" panose="02040503050406030204" pitchFamily="18" charset="0"/>
                            <a:ea typeface="微软雅黑" panose="020B0503020204020204" pitchFamily="34" charset="-122"/>
                          </a:rPr>
                          <m:t>𝐴</m:t>
                        </m:r>
                      </m:sup>
                    </m:sSubSup>
                    <m:r>
                      <a:rPr lang="en-US" altLang="zh-CN" sz="1600" i="1">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𝑧</m:t>
                            </m:r>
                          </m:e>
                        </m:d>
                      </m:e>
                      <m:sub>
                        <m:r>
                          <a:rPr lang="en-US" altLang="zh-CN" sz="1600" i="1">
                            <a:latin typeface="Cambria Math" panose="02040503050406030204" pitchFamily="18" charset="0"/>
                            <a:ea typeface="微软雅黑" panose="020B0503020204020204" pitchFamily="34" charset="-122"/>
                          </a:rPr>
                          <m:t>0</m:t>
                        </m:r>
                      </m:sub>
                      <m:sup>
                        <m:r>
                          <a:rPr lang="en-US" altLang="zh-CN" sz="1600" i="1">
                            <a:latin typeface="Cambria Math" panose="02040503050406030204" pitchFamily="18" charset="0"/>
                            <a:ea typeface="微软雅黑" panose="020B0503020204020204" pitchFamily="34" charset="-122"/>
                          </a:rPr>
                          <m:t>𝐴</m:t>
                        </m:r>
                      </m:sup>
                    </m:sSubSup>
                  </m:oMath>
                </a14:m>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𝑥</m:t>
                                </m:r>
                              </m:e>
                              <m:sub>
                                <m:r>
                                  <a:rPr lang="en-US" altLang="zh-CN" sz="1600" i="1">
                                    <a:latin typeface="Cambria Math" panose="02040503050406030204" pitchFamily="18" charset="0"/>
                                    <a:ea typeface="微软雅黑" panose="020B0503020204020204" pitchFamily="34" charset="-122"/>
                                  </a:rPr>
                                  <m:t>𝑘</m:t>
                                </m:r>
                                <m:r>
                                  <a:rPr lang="en-US" altLang="zh-CN" sz="1600" i="1">
                                    <a:latin typeface="Cambria Math" panose="02040503050406030204" pitchFamily="18" charset="0"/>
                                    <a:ea typeface="微软雅黑" panose="020B0503020204020204" pitchFamily="34" charset="-122"/>
                                  </a:rPr>
                                  <m:t>+1</m:t>
                                </m:r>
                              </m:sub>
                            </m:sSub>
                          </m:e>
                        </m:d>
                      </m:e>
                      <m:sub>
                        <m:r>
                          <a:rPr lang="en-US" altLang="zh-CN" sz="1600" b="0" i="1" smtClean="0">
                            <a:latin typeface="Cambria Math" panose="02040503050406030204" pitchFamily="18" charset="0"/>
                            <a:ea typeface="微软雅黑" panose="020B0503020204020204" pitchFamily="34" charset="-122"/>
                          </a:rPr>
                          <m:t>1</m:t>
                        </m:r>
                      </m:sub>
                      <m:sup>
                        <m:r>
                          <a:rPr lang="en-US" altLang="zh-CN" sz="1600" i="1">
                            <a:latin typeface="Cambria Math" panose="02040503050406030204" pitchFamily="18" charset="0"/>
                            <a:ea typeface="微软雅黑" panose="020B0503020204020204" pitchFamily="34" charset="-122"/>
                          </a:rPr>
                          <m:t>𝐴</m:t>
                        </m:r>
                      </m:sup>
                    </m:sSubSup>
                    <m:r>
                      <a:rPr lang="en-US" altLang="zh-CN" sz="1600" i="1">
                        <a:latin typeface="Cambria Math" panose="02040503050406030204" pitchFamily="18" charset="0"/>
                        <a:ea typeface="微软雅黑" panose="020B0503020204020204" pitchFamily="34" charset="-122"/>
                      </a:rPr>
                      <m:t>=</m:t>
                    </m:r>
                  </m:oMath>
                </a14:m>
                <a:r>
                  <a:rPr lang="en-US" altLang="zh-CN" sz="1600" dirty="0">
                    <a:ea typeface="微软雅黑" panose="020B0503020204020204" pitchFamily="34" charset="-122"/>
                  </a:rPr>
                  <a:t> </a:t>
                </a:r>
                <a14:m>
                  <m:oMath xmlns:m="http://schemas.openxmlformats.org/officeDocument/2006/math">
                    <m:sSubSup>
                      <m:sSubSupPr>
                        <m:ctrlPr>
                          <a:rPr lang="en-US" altLang="zh-CN" sz="1600" i="1">
                            <a:latin typeface="Cambria Math" panose="02040503050406030204" pitchFamily="18" charset="0"/>
                            <a:ea typeface="微软雅黑" panose="020B0503020204020204" pitchFamily="34" charset="-122"/>
                          </a:rPr>
                        </m:ctrlPr>
                      </m:sSub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𝑧</m:t>
                            </m:r>
                          </m:e>
                        </m:d>
                      </m:e>
                      <m:sub>
                        <m:r>
                          <a:rPr lang="en-US" altLang="zh-CN" sz="1600" b="0" i="1" smtClean="0">
                            <a:latin typeface="Cambria Math" panose="02040503050406030204" pitchFamily="18" charset="0"/>
                            <a:ea typeface="微软雅黑" panose="020B0503020204020204" pitchFamily="34" charset="-122"/>
                          </a:rPr>
                          <m:t>1</m:t>
                        </m:r>
                      </m:sub>
                      <m:sup>
                        <m:r>
                          <a:rPr lang="en-US" altLang="zh-CN" sz="1600" i="1">
                            <a:latin typeface="Cambria Math" panose="02040503050406030204" pitchFamily="18" charset="0"/>
                            <a:ea typeface="微软雅黑" panose="020B0503020204020204" pitchFamily="34" charset="-122"/>
                          </a:rPr>
                          <m:t>𝐴</m:t>
                        </m:r>
                      </m:sup>
                    </m:sSubSup>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2DFA079E-6AFC-9CBF-8BDA-6E2467DF1FFA}"/>
                  </a:ext>
                </a:extLst>
              </p:cNvPr>
              <p:cNvSpPr txBox="1">
                <a:spLocks noRot="1" noChangeAspect="1" noMove="1" noResize="1" noEditPoints="1" noAdjustHandles="1" noChangeArrowheads="1" noChangeShapeType="1" noTextEdit="1"/>
              </p:cNvSpPr>
              <p:nvPr/>
            </p:nvSpPr>
            <p:spPr>
              <a:xfrm>
                <a:off x="864847" y="2978532"/>
                <a:ext cx="5534637" cy="3072380"/>
              </a:xfrm>
              <a:prstGeom prst="rect">
                <a:avLst/>
              </a:prstGeom>
              <a:blipFill>
                <a:blip r:embed="rId7"/>
                <a:stretch>
                  <a:fillRect l="-661" t="-595"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409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论文总结</a:t>
            </a:r>
            <a:endParaRPr lang="en-US" altLang="zh-CN" sz="16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4764E9B-92BA-DF2E-A9E8-87B28B798A15}"/>
              </a:ext>
            </a:extLst>
          </p:cNvPr>
          <p:cNvSpPr txBox="1"/>
          <p:nvPr/>
        </p:nvSpPr>
        <p:spPr>
          <a:xfrm>
            <a:off x="1186089" y="1689561"/>
            <a:ext cx="10221068" cy="4770537"/>
          </a:xfrm>
          <a:prstGeom prst="rect">
            <a:avLst/>
          </a:prstGeom>
          <a:noFill/>
        </p:spPr>
        <p:txBody>
          <a:bodyPr wrap="squar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准备知识</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加法秘密共享</a:t>
            </a:r>
            <a:endParaRPr lang="en-US" altLang="zh-CN" sz="1600" dirty="0">
              <a:solidFill>
                <a:srgbClr val="FF0000"/>
              </a:solidFill>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工作原理</a:t>
            </a:r>
            <a:r>
              <a:rPr lang="zh-CN" altLang="en-US" sz="1600" dirty="0">
                <a:latin typeface="微软雅黑" panose="020B0503020204020204" pitchFamily="34" charset="-122"/>
                <a:ea typeface="微软雅黑" panose="020B0503020204020204" pitchFamily="34" charset="-122"/>
              </a:rPr>
              <a:t>：模型所有者通过秘密共享技术保护训练好的</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，生成秘密共享信息和。然后将和分别部署在云服务器</a:t>
            </a:r>
            <a:r>
              <a:rPr lang="en-US" altLang="zh-CN" sz="1600" dirty="0">
                <a:latin typeface="微软雅黑" panose="020B0503020204020204" pitchFamily="34" charset="-122"/>
                <a:ea typeface="微软雅黑" panose="020B0503020204020204" pitchFamily="34" charset="-122"/>
              </a:rPr>
              <a:t>S0</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S1</a:t>
            </a:r>
            <a:r>
              <a:rPr lang="zh-CN" altLang="en-US" sz="1600" dirty="0">
                <a:latin typeface="微软雅黑" panose="020B0503020204020204" pitchFamily="34" charset="-122"/>
                <a:ea typeface="微软雅黑" panose="020B0503020204020204" pitchFamily="34" charset="-122"/>
              </a:rPr>
              <a:t>上。当移动用户的请求到达用户界面时，</a:t>
            </a:r>
            <a:r>
              <a:rPr lang="en-US" altLang="zh-CN" sz="1600" dirty="0">
                <a:latin typeface="微软雅黑" panose="020B0503020204020204" pitchFamily="34" charset="-122"/>
                <a:ea typeface="微软雅黑" panose="020B0503020204020204" pitchFamily="34" charset="-122"/>
              </a:rPr>
              <a:t>Sonic</a:t>
            </a:r>
            <a:r>
              <a:rPr lang="zh-CN" altLang="en-US" sz="1600" dirty="0">
                <a:latin typeface="微软雅黑" panose="020B0503020204020204" pitchFamily="34" charset="-122"/>
                <a:ea typeface="微软雅黑" panose="020B0503020204020204" pitchFamily="34" charset="-122"/>
              </a:rPr>
              <a:t>将原始输入利用秘密共享保护为和并将他们提供给托管在相应服务器中的安全服务。云服务器协同</a:t>
            </a:r>
            <a:r>
              <a:rPr lang="en-US" altLang="zh-CN" sz="1600" dirty="0">
                <a:latin typeface="微软雅黑" panose="020B0503020204020204" pitchFamily="34" charset="-122"/>
                <a:ea typeface="微软雅黑" panose="020B0503020204020204" pitchFamily="34" charset="-122"/>
              </a:rPr>
              <a:t>Sonic</a:t>
            </a:r>
            <a:r>
              <a:rPr lang="zh-CN" altLang="en-US" sz="1600" dirty="0">
                <a:latin typeface="微软雅黑" panose="020B0503020204020204" pitchFamily="34" charset="-122"/>
                <a:ea typeface="微软雅黑" panose="020B0503020204020204" pitchFamily="34" charset="-122"/>
              </a:rPr>
              <a:t>进行安全推理，并将输出秘密共享给移动用户和。移动用户组合这些共享生成输入的推理结果</a:t>
            </a:r>
            <a:r>
              <a:rPr lang="en-US" altLang="zh-CN" sz="1600" dirty="0">
                <a:latin typeface="微软雅黑" panose="020B0503020204020204" pitchFamily="34" charset="-122"/>
                <a:ea typeface="微软雅黑" panose="020B0503020204020204" pitchFamily="34" charset="-122"/>
              </a:rPr>
              <a:t>z</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目标</a:t>
            </a:r>
            <a:r>
              <a:rPr lang="zh-CN" altLang="en-US" sz="1600" dirty="0">
                <a:latin typeface="微软雅黑" panose="020B0503020204020204" pitchFamily="34" charset="-122"/>
                <a:ea typeface="微软雅黑" panose="020B0503020204020204" pitchFamily="34" charset="-122"/>
              </a:rPr>
              <a:t>：目标是确保移动用户的私人数据和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训练过的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模型参数对云服务器都是隐藏的。</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Sonic</a:t>
            </a:r>
            <a:r>
              <a:rPr lang="zh-CN" altLang="en-US" sz="1600" dirty="0">
                <a:latin typeface="微软雅黑" panose="020B0503020204020204" pitchFamily="34" charset="-122"/>
                <a:ea typeface="微软雅黑" panose="020B0503020204020204" pitchFamily="34" charset="-122"/>
              </a:rPr>
              <a:t>没有隐藏模型的结构信息</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如权值张量的维数、层数等。</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协议设计</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4.1 setup</a:t>
            </a:r>
          </a:p>
          <a:p>
            <a:pPr lvl="1"/>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所有移动用户将输入和模型权重转换成整数，然后</a:t>
            </a:r>
            <a:r>
              <a:rPr lang="en-US" altLang="zh-CN" sz="1600" dirty="0">
                <a:latin typeface="微软雅黑" panose="020B0503020204020204" pitchFamily="34" charset="-122"/>
                <a:ea typeface="微软雅黑" panose="020B0503020204020204" pitchFamily="34" charset="-122"/>
              </a:rPr>
              <a:t>mol </a:t>
            </a:r>
            <a:r>
              <a:rPr lang="zh-CN" altLang="en-US" sz="1600" dirty="0">
                <a:latin typeface="微软雅黑" panose="020B0503020204020204" pitchFamily="34" charset="-122"/>
                <a:ea typeface="微软雅黑" panose="020B0503020204020204" pitchFamily="34" charset="-122"/>
              </a:rPr>
              <a:t>（在环上计算）。</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乘法采用</a:t>
            </a:r>
            <a:r>
              <a:rPr lang="en-US" altLang="zh-CN" sz="1600" dirty="0" err="1">
                <a:latin typeface="微软雅黑" panose="020B0503020204020204" pitchFamily="34" charset="-122"/>
                <a:ea typeface="微软雅黑" panose="020B0503020204020204" pitchFamily="34" charset="-122"/>
              </a:rPr>
              <a:t>secureml</a:t>
            </a:r>
            <a:r>
              <a:rPr lang="zh-CN" altLang="en-US" sz="1600" dirty="0">
                <a:latin typeface="微软雅黑" panose="020B0503020204020204" pitchFamily="34" charset="-122"/>
                <a:ea typeface="微软雅黑" panose="020B0503020204020204" pitchFamily="34" charset="-122"/>
              </a:rPr>
              <a:t>中的定点数截断</a:t>
            </a:r>
            <a:endParaRPr lang="en-US" altLang="zh-CN" sz="1600" dirty="0">
              <a:latin typeface="微软雅黑" panose="020B0503020204020204" pitchFamily="34" charset="-122"/>
              <a:ea typeface="微软雅黑" panose="020B0503020204020204" pitchFamily="34" charset="-122"/>
            </a:endParaRPr>
          </a:p>
          <a:p>
            <a:pPr lvl="1"/>
            <a:r>
              <a:rPr lang="en-US" altLang="zh-CN" sz="1600" b="1" dirty="0">
                <a:latin typeface="微软雅黑" panose="020B0503020204020204" pitchFamily="34" charset="-122"/>
                <a:ea typeface="微软雅黑" panose="020B0503020204020204" pitchFamily="34" charset="-122"/>
              </a:rPr>
              <a:t>    4.2 </a:t>
            </a:r>
            <a:r>
              <a:rPr lang="zh-CN" altLang="en-US" sz="1600" b="1" dirty="0">
                <a:latin typeface="微软雅黑" panose="020B0503020204020204" pitchFamily="34" charset="-122"/>
                <a:ea typeface="微软雅黑" panose="020B0503020204020204" pitchFamily="34" charset="-122"/>
              </a:rPr>
              <a:t>安全线性层：</a:t>
            </a:r>
            <a:endParaRPr lang="en-US" altLang="zh-CN" sz="1600" b="1"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the secure convolutional layer (SCONV) </a:t>
            </a:r>
            <a:r>
              <a:rPr lang="zh-CN" altLang="en-US" sz="1600" dirty="0">
                <a:latin typeface="微软雅黑" panose="020B0503020204020204" pitchFamily="34" charset="-122"/>
                <a:ea typeface="微软雅黑" panose="020B0503020204020204" pitchFamily="34" charset="-122"/>
              </a:rPr>
              <a:t>安全卷积层</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secure fully connected layer (SFC)</a:t>
            </a:r>
            <a:r>
              <a:rPr lang="zh-CN" altLang="en-US" sz="1600" dirty="0">
                <a:latin typeface="微软雅黑" panose="020B0503020204020204" pitchFamily="34" charset="-122"/>
                <a:ea typeface="微软雅黑" panose="020B0503020204020204" pitchFamily="34" charset="-122"/>
              </a:rPr>
              <a:t>安全全连接层  </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Secure VDP </a:t>
            </a:r>
            <a:r>
              <a:rPr lang="zh-CN" altLang="en-US" sz="1600" dirty="0">
                <a:latin typeface="微软雅黑" panose="020B0503020204020204" pitchFamily="34" charset="-122"/>
                <a:ea typeface="微软雅黑" panose="020B0503020204020204" pitchFamily="34" charset="-122"/>
              </a:rPr>
              <a:t>安全</a:t>
            </a:r>
            <a:r>
              <a:rPr lang="en-US" altLang="zh-CN" sz="1600" dirty="0">
                <a:latin typeface="微软雅黑" panose="020B0503020204020204" pitchFamily="34" charset="-122"/>
                <a:ea typeface="微软雅黑" panose="020B0503020204020204" pitchFamily="34" charset="-122"/>
              </a:rPr>
              <a:t>VDP</a:t>
            </a:r>
            <a:r>
              <a:rPr lang="zh-CN" altLang="en-US" sz="1600" dirty="0">
                <a:latin typeface="微软雅黑" panose="020B0503020204020204" pitchFamily="34" charset="-122"/>
                <a:ea typeface="微软雅黑" panose="020B0503020204020204" pitchFamily="34" charset="-122"/>
              </a:rPr>
              <a:t>函数</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4.3 </a:t>
            </a:r>
            <a:r>
              <a:rPr lang="zh-CN" altLang="en-US" sz="1600" b="1" dirty="0">
                <a:latin typeface="微软雅黑" panose="020B0503020204020204" pitchFamily="34" charset="-122"/>
                <a:ea typeface="微软雅黑" panose="020B0503020204020204" pitchFamily="34" charset="-122"/>
              </a:rPr>
              <a:t>安全批量标准化层</a:t>
            </a:r>
            <a:r>
              <a:rPr lang="en-US" altLang="zh-CN" sz="1600" b="1" dirty="0">
                <a:latin typeface="微软雅黑" panose="020B0503020204020204" pitchFamily="34" charset="-122"/>
                <a:ea typeface="微软雅黑" panose="020B0503020204020204" pitchFamily="34" charset="-122"/>
              </a:rPr>
              <a:t>BN</a:t>
            </a:r>
          </a:p>
          <a:p>
            <a:pPr lvl="1"/>
            <a:r>
              <a:rPr lang="en-US" altLang="zh-CN" sz="1600" dirty="0">
                <a:latin typeface="微软雅黑" panose="020B0503020204020204" pitchFamily="34" charset="-122"/>
                <a:ea typeface="微软雅黑" panose="020B0503020204020204" pitchFamily="34" charset="-122"/>
              </a:rPr>
              <a:t>     μ</a:t>
            </a:r>
            <a:r>
              <a:rPr lang="zh-CN" altLang="en-US" sz="1600" dirty="0">
                <a:latin typeface="微软雅黑" panose="020B0503020204020204" pitchFamily="34" charset="-122"/>
                <a:ea typeface="微软雅黑" panose="020B0503020204020204" pitchFamily="34" charset="-122"/>
              </a:rPr>
              <a:t>：运行均值  </a:t>
            </a:r>
            <a:r>
              <a:rPr lang="en-US" altLang="zh-CN" sz="1600" dirty="0">
                <a:latin typeface="微软雅黑" panose="020B0503020204020204" pitchFamily="34" charset="-122"/>
                <a:ea typeface="微软雅黑" panose="020B0503020204020204" pitchFamily="34" charset="-122"/>
              </a:rPr>
              <a:t>σ</a:t>
            </a:r>
            <a:r>
              <a:rPr lang="zh-CN" altLang="en-US" sz="1600" dirty="0">
                <a:latin typeface="微软雅黑" panose="020B0503020204020204" pitchFamily="34" charset="-122"/>
                <a:ea typeface="微软雅黑" panose="020B0503020204020204" pitchFamily="34" charset="-122"/>
              </a:rPr>
              <a:t>：运行方差  </a:t>
            </a:r>
            <a:r>
              <a:rPr lang="en-US" altLang="zh-CN" sz="1600" dirty="0">
                <a:latin typeface="微软雅黑" panose="020B0503020204020204" pitchFamily="34" charset="-122"/>
                <a:ea typeface="微软雅黑" panose="020B0503020204020204" pitchFamily="34" charset="-122"/>
              </a:rPr>
              <a:t>γ</a:t>
            </a:r>
            <a:r>
              <a:rPr lang="zh-CN" altLang="en-US" sz="1600" dirty="0">
                <a:latin typeface="微软雅黑" panose="020B0503020204020204" pitchFamily="34" charset="-122"/>
                <a:ea typeface="微软雅黑" panose="020B0503020204020204" pitchFamily="34" charset="-122"/>
              </a:rPr>
              <a:t>：尺度</a:t>
            </a:r>
            <a:r>
              <a:rPr lang="en-US" altLang="zh-CN" sz="1600" dirty="0">
                <a:latin typeface="微软雅黑" panose="020B0503020204020204" pitchFamily="34" charset="-122"/>
                <a:ea typeface="微软雅黑" panose="020B0503020204020204" pitchFamily="34" charset="-122"/>
              </a:rPr>
              <a:t>scale  β</a:t>
            </a:r>
            <a:r>
              <a:rPr lang="zh-CN" altLang="en-US" sz="1600" dirty="0">
                <a:latin typeface="微软雅黑" panose="020B0503020204020204" pitchFamily="34" charset="-122"/>
                <a:ea typeface="微软雅黑" panose="020B0503020204020204" pitchFamily="34" charset="-122"/>
              </a:rPr>
              <a:t>：位移</a:t>
            </a:r>
            <a:r>
              <a:rPr lang="en-US" altLang="zh-CN" sz="1600" dirty="0">
                <a:latin typeface="微软雅黑" panose="020B0503020204020204" pitchFamily="34" charset="-122"/>
                <a:ea typeface="微软雅黑" panose="020B0503020204020204" pitchFamily="34" charset="-122"/>
              </a:rPr>
              <a:t>shift  </a:t>
            </a:r>
          </a:p>
          <a:p>
            <a:pPr lvl="1"/>
            <a:r>
              <a:rPr lang="en-US" altLang="zh-CN" sz="1600" dirty="0">
                <a:latin typeface="微软雅黑" panose="020B0503020204020204" pitchFamily="34" charset="-122"/>
                <a:ea typeface="微软雅黑" panose="020B0503020204020204" pitchFamily="34" charset="-122"/>
              </a:rPr>
              <a:t>    γ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β </a:t>
            </a:r>
            <a:r>
              <a:rPr lang="zh-CN" altLang="en-US" sz="1600" dirty="0">
                <a:latin typeface="微软雅黑" panose="020B0503020204020204" pitchFamily="34" charset="-122"/>
                <a:ea typeface="微软雅黑" panose="020B0503020204020204" pitchFamily="34" charset="-122"/>
              </a:rPr>
              <a:t>可以通过学习得到。</a:t>
            </a:r>
            <a:r>
              <a:rPr lang="en-US" altLang="zh-CN" sz="1600" dirty="0">
                <a:latin typeface="微软雅黑" panose="020B0503020204020204" pitchFamily="34" charset="-122"/>
                <a:ea typeface="微软雅黑" panose="020B0503020204020204" pitchFamily="34" charset="-122"/>
              </a:rPr>
              <a:t>ε1</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ε2</a:t>
            </a:r>
            <a:r>
              <a:rPr lang="zh-CN" altLang="en-US" sz="1600" dirty="0">
                <a:latin typeface="微软雅黑" panose="020B0503020204020204" pitchFamily="34" charset="-122"/>
                <a:ea typeface="微软雅黑" panose="020B0503020204020204" pitchFamily="34" charset="-122"/>
              </a:rPr>
              <a:t>独立于输入，所以可以在</a:t>
            </a:r>
            <a:r>
              <a:rPr lang="en-US" altLang="zh-CN" sz="1600" dirty="0">
                <a:latin typeface="微软雅黑" panose="020B0503020204020204" pitchFamily="34" charset="-122"/>
                <a:ea typeface="微软雅黑" panose="020B0503020204020204" pitchFamily="34" charset="-122"/>
              </a:rPr>
              <a:t>setup</a:t>
            </a:r>
            <a:r>
              <a:rPr lang="zh-CN" altLang="en-US" sz="1600" dirty="0">
                <a:latin typeface="微软雅黑" panose="020B0503020204020204" pitchFamily="34" charset="-122"/>
                <a:ea typeface="微软雅黑" panose="020B0503020204020204" pitchFamily="34" charset="-122"/>
              </a:rPr>
              <a:t>阶段预计算。</a:t>
            </a:r>
            <a:endParaRPr lang="en-US" altLang="zh-CN" sz="16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    SBN</a:t>
            </a:r>
            <a:r>
              <a:rPr lang="zh-CN" altLang="en-US" sz="1600" dirty="0">
                <a:latin typeface="微软雅黑" panose="020B0503020204020204" pitchFamily="34" charset="-122"/>
                <a:ea typeface="微软雅黑" panose="020B0503020204020204" pitchFamily="34" charset="-122"/>
              </a:rPr>
              <a:t>工作过程：</a:t>
            </a:r>
            <a:r>
              <a:rPr lang="en-US" altLang="zh-CN" sz="1600" dirty="0">
                <a:latin typeface="微软雅黑" panose="020B0503020204020204" pitchFamily="34" charset="-122"/>
                <a:ea typeface="微软雅黑" panose="020B0503020204020204" pitchFamily="34" charset="-122"/>
              </a:rPr>
              <a:t>S0</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S1</a:t>
            </a:r>
            <a:r>
              <a:rPr lang="zh-CN" altLang="en-US" sz="1600" dirty="0">
                <a:latin typeface="微软雅黑" panose="020B0503020204020204" pitchFamily="34" charset="-122"/>
                <a:ea typeface="微软雅黑" panose="020B0503020204020204" pitchFamily="34" charset="-122"/>
              </a:rPr>
              <a:t>联合计算每个神经元的归一化特征</a:t>
            </a:r>
          </a:p>
        </p:txBody>
      </p:sp>
    </p:spTree>
    <p:extLst>
      <p:ext uri="{BB962C8B-B14F-4D97-AF65-F5344CB8AC3E}">
        <p14:creationId xmlns:p14="http://schemas.microsoft.com/office/powerpoint/2010/main" val="245958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论文总结</a:t>
            </a:r>
            <a:endParaRPr lang="en-US" altLang="zh-CN" sz="16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44764E9B-92BA-DF2E-A9E8-87B28B798A15}"/>
                  </a:ext>
                </a:extLst>
              </p:cNvPr>
              <p:cNvSpPr txBox="1"/>
              <p:nvPr/>
            </p:nvSpPr>
            <p:spPr>
              <a:xfrm>
                <a:off x="1058773" y="1799520"/>
                <a:ext cx="9721080" cy="3785652"/>
              </a:xfrm>
              <a:prstGeom prst="rect">
                <a:avLst/>
              </a:prstGeom>
              <a:noFill/>
            </p:spPr>
            <p:txBody>
              <a:bodyPr wrap="square">
                <a:spAutoFit/>
              </a:bodyPr>
              <a:lstStyle/>
              <a:p>
                <a:pPr lvl="1"/>
                <a:r>
                  <a:rPr lang="en-US" altLang="zh-CN" sz="1600" b="1" dirty="0">
                    <a:latin typeface="微软雅黑" panose="020B0503020204020204" pitchFamily="34" charset="-122"/>
                    <a:ea typeface="微软雅黑" panose="020B0503020204020204" pitchFamily="34" charset="-122"/>
                  </a:rPr>
                  <a:t>4.4 </a:t>
                </a:r>
                <a:r>
                  <a:rPr lang="zh-CN" altLang="en-US" sz="1600" b="1" dirty="0">
                    <a:latin typeface="微软雅黑" panose="020B0503020204020204" pitchFamily="34" charset="-122"/>
                    <a:ea typeface="微软雅黑" panose="020B0503020204020204" pitchFamily="34" charset="-122"/>
                  </a:rPr>
                  <a:t>安全</a:t>
                </a:r>
                <a:r>
                  <a:rPr lang="en-US" altLang="zh-CN" sz="1600" b="1" dirty="0" err="1">
                    <a:latin typeface="微软雅黑" panose="020B0503020204020204" pitchFamily="34" charset="-122"/>
                    <a:ea typeface="微软雅黑" panose="020B0503020204020204" pitchFamily="34" charset="-122"/>
                  </a:rPr>
                  <a:t>ReLU</a:t>
                </a:r>
                <a:r>
                  <a:rPr lang="zh-CN" altLang="en-US" sz="1600" b="1" dirty="0">
                    <a:latin typeface="微软雅黑" panose="020B0503020204020204" pitchFamily="34" charset="-122"/>
                    <a:ea typeface="微软雅黑" panose="020B0503020204020204" pitchFamily="34" charset="-122"/>
                  </a:rPr>
                  <a:t>函数</a:t>
                </a:r>
                <a:endParaRPr lang="en-US" altLang="zh-CN" sz="1600" b="1" dirty="0">
                  <a:latin typeface="微软雅黑" panose="020B0503020204020204" pitchFamily="34" charset="-122"/>
                  <a:ea typeface="微软雅黑" panose="020B0503020204020204" pitchFamily="34" charset="-122"/>
                </a:endParaRPr>
              </a:p>
              <a:p>
                <a:pPr lvl="1" algn="just"/>
                <a:r>
                  <a:rPr lang="zh-CN" altLang="en-US" sz="1600" b="1" dirty="0">
                    <a:latin typeface="微软雅黑" panose="020B0503020204020204" pitchFamily="34" charset="-122"/>
                    <a:ea typeface="微软雅黑" panose="020B0503020204020204" pitchFamily="34" charset="-122"/>
                  </a:rPr>
                  <a:t>目的</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ReLU</a:t>
                </a:r>
                <a:r>
                  <a:rPr lang="en-US" altLang="zh-CN" sz="1600" dirty="0">
                    <a:latin typeface="微软雅黑" panose="020B0503020204020204" pitchFamily="34" charset="-122"/>
                    <a:ea typeface="微软雅黑" panose="020B0503020204020204" pitchFamily="34" charset="-122"/>
                  </a:rPr>
                  <a:t>(X)=max(x,0)</a:t>
                </a:r>
                <a:r>
                  <a:rPr lang="zh-CN" altLang="en-US" sz="1600" dirty="0">
                    <a:latin typeface="微软雅黑" panose="020B0503020204020204" pitchFamily="34" charset="-122"/>
                    <a:ea typeface="微软雅黑" panose="020B0503020204020204" pitchFamily="34" charset="-122"/>
                  </a:rPr>
                  <a:t>，在秘密共享的基础上，比较</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的大小</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以前的技术要么使用重量级的乱码电路技术，要么使用线性激活函数（如平方函数）。</a:t>
                </a:r>
                <a:endParaRPr lang="en-US" altLang="zh-CN" sz="1600" dirty="0">
                  <a:latin typeface="微软雅黑" panose="020B0503020204020204" pitchFamily="34" charset="-122"/>
                  <a:ea typeface="微软雅黑" panose="020B0503020204020204" pitchFamily="34" charset="-122"/>
                </a:endParaRPr>
              </a:p>
              <a:p>
                <a:pPr lvl="1" algn="just"/>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：最高有效位</a:t>
                </a:r>
                <a:endParaRPr lang="en-US" altLang="zh-CN" sz="1600" dirty="0">
                  <a:latin typeface="微软雅黑" panose="020B0503020204020204" pitchFamily="34" charset="-122"/>
                  <a:ea typeface="微软雅黑" panose="020B0503020204020204" pitchFamily="34" charset="-122"/>
                </a:endParaRPr>
              </a:p>
              <a:p>
                <a:pPr lvl="1" algn="just"/>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SReLU</a:t>
                </a:r>
                <a:r>
                  <a:rPr lang="zh-CN" altLang="en-US" sz="1600" dirty="0">
                    <a:latin typeface="微软雅黑" panose="020B0503020204020204" pitchFamily="34" charset="-122"/>
                    <a:ea typeface="微软雅黑" panose="020B0503020204020204" pitchFamily="34" charset="-122"/>
                  </a:rPr>
                  <a:t>函数分解为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安全</a:t>
                </a:r>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小工具、安全</a:t>
                </a:r>
                <a:r>
                  <a:rPr lang="en-US" altLang="zh-CN" sz="1600" dirty="0">
                    <a:latin typeface="微软雅黑" panose="020B0503020204020204" pitchFamily="34" charset="-122"/>
                    <a:ea typeface="微软雅黑" panose="020B0503020204020204" pitchFamily="34" charset="-122"/>
                  </a:rPr>
                  <a:t>NOT</a:t>
                </a:r>
                <a:r>
                  <a:rPr lang="zh-CN" altLang="en-US" sz="1600" dirty="0">
                    <a:latin typeface="微软雅黑" panose="020B0503020204020204" pitchFamily="34" charset="-122"/>
                    <a:ea typeface="微软雅黑" panose="020B0503020204020204" pitchFamily="34" charset="-122"/>
                  </a:rPr>
                  <a:t>小工具、安全</a:t>
                </a:r>
                <a:r>
                  <a:rPr lang="en-US" altLang="zh-CN" sz="1600" dirty="0">
                    <a:latin typeface="微软雅黑" panose="020B0503020204020204" pitchFamily="34" charset="-122"/>
                    <a:ea typeface="微软雅黑" panose="020B0503020204020204" pitchFamily="34" charset="-122"/>
                  </a:rPr>
                  <a:t>B2A</a:t>
                </a:r>
                <a:r>
                  <a:rPr lang="zh-CN" altLang="en-US" sz="1600" dirty="0">
                    <a:latin typeface="微软雅黑" panose="020B0503020204020204" pitchFamily="34" charset="-122"/>
                    <a:ea typeface="微软雅黑" panose="020B0503020204020204" pitchFamily="34" charset="-122"/>
                  </a:rPr>
                  <a:t>小工具、安全乘法小工具</a:t>
                </a:r>
                <a:endParaRPr lang="en-US" altLang="zh-CN" sz="1600" dirty="0">
                  <a:latin typeface="微软雅黑" panose="020B0503020204020204" pitchFamily="34" charset="-122"/>
                  <a:ea typeface="微软雅黑" panose="020B0503020204020204" pitchFamily="34" charset="-122"/>
                </a:endParaRPr>
              </a:p>
              <a:p>
                <a:pPr lvl="2" algn="just"/>
                <a:r>
                  <a:rPr lang="zh-CN" altLang="en-US" sz="1600" b="1" dirty="0">
                    <a:latin typeface="微软雅黑" panose="020B0503020204020204" pitchFamily="34" charset="-122"/>
                    <a:ea typeface="微软雅黑" panose="020B0503020204020204" pitchFamily="34" charset="-122"/>
                  </a:rPr>
                  <a:t>安全</a:t>
                </a:r>
                <a:r>
                  <a:rPr lang="en-US" altLang="zh-CN" sz="1600" b="1" dirty="0">
                    <a:latin typeface="微软雅黑" panose="020B0503020204020204" pitchFamily="34" charset="-122"/>
                    <a:ea typeface="微软雅黑" panose="020B0503020204020204" pitchFamily="34" charset="-122"/>
                  </a:rPr>
                  <a:t>MSB</a:t>
                </a:r>
                <a:r>
                  <a:rPr lang="zh-CN" altLang="en-US" sz="1600" b="1" dirty="0">
                    <a:latin typeface="微软雅黑" panose="020B0503020204020204" pitchFamily="34" charset="-122"/>
                    <a:ea typeface="微软雅黑" panose="020B0503020204020204" pitchFamily="34" charset="-122"/>
                  </a:rPr>
                  <a:t>小工具</a:t>
                </a:r>
                <a:r>
                  <a:rPr lang="zh-CN" altLang="en-US" sz="1600" dirty="0">
                    <a:latin typeface="微软雅黑" panose="020B0503020204020204" pitchFamily="34" charset="-122"/>
                    <a:ea typeface="微软雅黑" panose="020B0503020204020204" pitchFamily="34" charset="-122"/>
                  </a:rPr>
                  <a:t>以标准化以后的特征的算术分享作为输入，并提取布尔共享的最高有效位</a:t>
                </a:r>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。使用并行前缀加法器（</a:t>
                </a:r>
                <a:r>
                  <a:rPr lang="en-US" altLang="zh-CN" sz="1600" dirty="0">
                    <a:latin typeface="微软雅黑" panose="020B0503020204020204" pitchFamily="34" charset="-122"/>
                    <a:ea typeface="微软雅黑" panose="020B0503020204020204" pitchFamily="34" charset="-122"/>
                  </a:rPr>
                  <a:t>PPA</a:t>
                </a:r>
                <a:r>
                  <a:rPr lang="zh-CN" altLang="en-US" sz="1600" dirty="0">
                    <a:latin typeface="微软雅黑" panose="020B0503020204020204" pitchFamily="34" charset="-122"/>
                    <a:ea typeface="微软雅黑" panose="020B0503020204020204" pitchFamily="34" charset="-122"/>
                  </a:rPr>
                  <a:t>）进行</a:t>
                </a:r>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提取。</a:t>
                </a:r>
                <a:endParaRPr lang="en-US" altLang="zh-CN" sz="1600" dirty="0">
                  <a:latin typeface="微软雅黑" panose="020B0503020204020204" pitchFamily="34" charset="-122"/>
                  <a:ea typeface="微软雅黑" panose="020B0503020204020204" pitchFamily="34" charset="-122"/>
                </a:endParaRPr>
              </a:p>
              <a:p>
                <a:pPr lvl="2" algn="just"/>
                <a:r>
                  <a:rPr lang="zh-CN" altLang="en-US" sz="1600" b="1" dirty="0">
                    <a:latin typeface="微软雅黑" panose="020B0503020204020204" pitchFamily="34" charset="-122"/>
                    <a:ea typeface="微软雅黑" panose="020B0503020204020204" pitchFamily="34" charset="-122"/>
                  </a:rPr>
                  <a:t>安全</a:t>
                </a:r>
                <a:r>
                  <a:rPr lang="en-US" altLang="zh-CN" sz="1600" b="1" dirty="0">
                    <a:latin typeface="微软雅黑" panose="020B0503020204020204" pitchFamily="34" charset="-122"/>
                    <a:ea typeface="微软雅黑" panose="020B0503020204020204" pitchFamily="34" charset="-122"/>
                  </a:rPr>
                  <a:t>NOT</a:t>
                </a:r>
                <a:r>
                  <a:rPr lang="zh-CN" altLang="en-US" sz="1600" b="1" dirty="0">
                    <a:latin typeface="微软雅黑" panose="020B0503020204020204" pitchFamily="34" charset="-122"/>
                    <a:ea typeface="微软雅黑" panose="020B0503020204020204" pitchFamily="34" charset="-122"/>
                  </a:rPr>
                  <a:t>小工具 </a:t>
                </a:r>
                <a:r>
                  <a:rPr lang="zh-CN" altLang="en-US" sz="1600" dirty="0">
                    <a:latin typeface="微软雅黑" panose="020B0503020204020204" pitchFamily="34" charset="-122"/>
                    <a:ea typeface="微软雅黑" panose="020B0503020204020204" pitchFamily="34" charset="-122"/>
                  </a:rPr>
                  <a:t>按比特取非生成的秘密共享份额。</a:t>
                </a:r>
                <a:endParaRPr lang="en-US" altLang="zh-CN" sz="1600" dirty="0">
                  <a:latin typeface="微软雅黑" panose="020B0503020204020204" pitchFamily="34" charset="-122"/>
                  <a:ea typeface="微软雅黑" panose="020B0503020204020204" pitchFamily="34" charset="-122"/>
                </a:endParaRPr>
              </a:p>
              <a:p>
                <a:pPr lvl="2" algn="just"/>
                <a:r>
                  <a:rPr lang="zh-CN" altLang="en-US" sz="1600" b="1" dirty="0">
                    <a:latin typeface="微软雅黑" panose="020B0503020204020204" pitchFamily="34" charset="-122"/>
                    <a:ea typeface="微软雅黑" panose="020B0503020204020204" pitchFamily="34" charset="-122"/>
                  </a:rPr>
                  <a:t>安全</a:t>
                </a:r>
                <a:r>
                  <a:rPr lang="en-US" altLang="zh-CN" sz="1600" b="1" dirty="0">
                    <a:latin typeface="微软雅黑" panose="020B0503020204020204" pitchFamily="34" charset="-122"/>
                    <a:ea typeface="微软雅黑" panose="020B0503020204020204" pitchFamily="34" charset="-122"/>
                  </a:rPr>
                  <a:t>B2A</a:t>
                </a:r>
                <a:r>
                  <a:rPr lang="zh-CN" altLang="en-US" sz="1600" b="1" dirty="0">
                    <a:latin typeface="微软雅黑" panose="020B0503020204020204" pitchFamily="34" charset="-122"/>
                    <a:ea typeface="微软雅黑" panose="020B0503020204020204" pitchFamily="34" charset="-122"/>
                  </a:rPr>
                  <a:t>小工具 </a:t>
                </a:r>
                <a:r>
                  <a:rPr lang="zh-CN" altLang="en-US" sz="1600" dirty="0">
                    <a:latin typeface="微软雅黑" panose="020B0503020204020204" pitchFamily="34" charset="-122"/>
                    <a:ea typeface="微软雅黑" panose="020B0503020204020204" pitchFamily="34" charset="-122"/>
                  </a:rPr>
                  <a:t>在与标准化特征</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相乘之前，需要利用</a:t>
                </a:r>
                <a:r>
                  <a:rPr lang="en-US" altLang="zh-CN" sz="1600" dirty="0">
                    <a:latin typeface="微软雅黑" panose="020B0503020204020204" pitchFamily="34" charset="-122"/>
                    <a:ea typeface="微软雅黑" panose="020B0503020204020204" pitchFamily="34" charset="-122"/>
                  </a:rPr>
                  <a:t>B2A</a:t>
                </a:r>
                <a:r>
                  <a:rPr lang="zh-CN" altLang="en-US" sz="1600" dirty="0">
                    <a:latin typeface="微软雅黑" panose="020B0503020204020204" pitchFamily="34" charset="-122"/>
                    <a:ea typeface="微软雅黑" panose="020B0503020204020204" pitchFamily="34" charset="-122"/>
                  </a:rPr>
                  <a:t>函数将布尔形式的转换成算术形式的。这是因为布尔共享是在模</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环上，算术共享是在模</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l</a:t>
                </a:r>
                <a:r>
                  <a:rPr lang="zh-CN" altLang="en-US" sz="1600" dirty="0">
                    <a:latin typeface="微软雅黑" panose="020B0503020204020204" pitchFamily="34" charset="-122"/>
                    <a:ea typeface="微软雅黑" panose="020B0503020204020204" pitchFamily="34" charset="-122"/>
                  </a:rPr>
                  <a:t>次环上。</a:t>
                </a:r>
                <a:endParaRPr lang="en-US" altLang="zh-CN" sz="1600" dirty="0">
                  <a:latin typeface="微软雅黑" panose="020B0503020204020204" pitchFamily="34" charset="-122"/>
                  <a:ea typeface="微软雅黑" panose="020B0503020204020204" pitchFamily="34" charset="-122"/>
                </a:endParaRPr>
              </a:p>
              <a:p>
                <a:pPr lvl="2" algn="just"/>
                <a:r>
                  <a:rPr lang="zh-CN" altLang="en-US" sz="1600" b="1" dirty="0">
                    <a:latin typeface="微软雅黑" panose="020B0503020204020204" pitchFamily="34" charset="-122"/>
                    <a:ea typeface="微软雅黑" panose="020B0503020204020204" pitchFamily="34" charset="-122"/>
                  </a:rPr>
                  <a:t>安全乘法小工具</a:t>
                </a:r>
                <a:r>
                  <a:rPr lang="zh-CN" altLang="en-US" sz="1600" dirty="0">
                    <a:latin typeface="微软雅黑" panose="020B0503020204020204" pitchFamily="34" charset="-122"/>
                    <a:ea typeface="微软雅黑" panose="020B0503020204020204" pitchFamily="34" charset="-122"/>
                  </a:rPr>
                  <a:t>生成</a:t>
                </a:r>
                <a:r>
                  <a:rPr lang="en-US" altLang="zh-CN" sz="1600" dirty="0" err="1">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的结果的份额</a:t>
                </a:r>
                <a:endParaRPr lang="en-US" altLang="zh-CN" sz="1600" dirty="0">
                  <a:latin typeface="微软雅黑" panose="020B0503020204020204" pitchFamily="34" charset="-122"/>
                  <a:ea typeface="微软雅黑" panose="020B0503020204020204" pitchFamily="34" charset="-122"/>
                </a:endParaRPr>
              </a:p>
              <a:p>
                <a:pPr lvl="1" algn="just"/>
                <a:r>
                  <a:rPr lang="en-US" altLang="zh-CN" sz="1600" b="1" dirty="0">
                    <a:latin typeface="微软雅黑" panose="020B0503020204020204" pitchFamily="34" charset="-122"/>
                    <a:ea typeface="微软雅黑" panose="020B0503020204020204" pitchFamily="34" charset="-122"/>
                  </a:rPr>
                  <a:t>4.5 Secure Max Pooling Layer</a:t>
                </a:r>
                <a:r>
                  <a:rPr lang="zh-CN" altLang="en-US" sz="1600" b="1" dirty="0">
                    <a:latin typeface="微软雅黑" panose="020B0503020204020204" pitchFamily="34" charset="-122"/>
                    <a:ea typeface="微软雅黑" panose="020B0503020204020204" pitchFamily="34" charset="-122"/>
                  </a:rPr>
                  <a:t>安全最大池化层</a:t>
                </a:r>
                <a:endParaRPr lang="en-US" altLang="zh-CN" sz="1600" b="1" dirty="0">
                  <a:latin typeface="微软雅黑" panose="020B0503020204020204" pitchFamily="34" charset="-122"/>
                  <a:ea typeface="微软雅黑" panose="020B0503020204020204" pitchFamily="34" charset="-122"/>
                </a:endParaRPr>
              </a:p>
              <a:p>
                <a:pPr lvl="1" algn="just"/>
                <a:r>
                  <a:rPr lang="zh-CN" altLang="en-US" sz="1600" b="1" dirty="0">
                    <a:latin typeface="微软雅黑" panose="020B0503020204020204" pitchFamily="34" charset="-122"/>
                    <a:ea typeface="微软雅黑" panose="020B0503020204020204" pitchFamily="34" charset="-122"/>
                  </a:rPr>
                  <a:t>目的：</a:t>
                </a:r>
                <a:r>
                  <a:rPr lang="zh-CN" altLang="en-US" sz="1600" dirty="0">
                    <a:latin typeface="微软雅黑" panose="020B0503020204020204" pitchFamily="34" charset="-122"/>
                    <a:ea typeface="微软雅黑" panose="020B0503020204020204" pitchFamily="34" charset="-122"/>
                  </a:rPr>
                  <a:t>在秘密共享上求出</a:t>
                </a:r>
                <a:r>
                  <a:rPr lang="en-US" altLang="zh-CN" sz="1600" dirty="0">
                    <a:latin typeface="微软雅黑" panose="020B0503020204020204" pitchFamily="34" charset="-122"/>
                    <a:ea typeface="微软雅黑" panose="020B0503020204020204" pitchFamily="34" charset="-122"/>
                  </a:rPr>
                  <a:t>max</a:t>
                </a:r>
                <a14:m>
                  <m:oMath xmlns:m="http://schemas.openxmlformats.org/officeDocument/2006/math">
                    <m:d>
                      <m:dPr>
                        <m:ctrlPr>
                          <a:rPr lang="en-US" altLang="zh-CN" sz="1600" i="1" dirty="0" smtClean="0">
                            <a:latin typeface="Cambria Math" panose="02040503050406030204" pitchFamily="18" charset="0"/>
                            <a:ea typeface="微软雅黑" panose="020B0503020204020204" pitchFamily="34" charset="-122"/>
                          </a:rPr>
                        </m:ctrlPr>
                      </m:dPr>
                      <m:e>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𝑥</m:t>
                            </m:r>
                          </m:e>
                          <m:sub>
                            <m:r>
                              <a:rPr lang="en-US" altLang="zh-CN" sz="1600" i="1" dirty="0">
                                <a:latin typeface="Cambria Math" panose="02040503050406030204" pitchFamily="18" charset="0"/>
                                <a:ea typeface="微软雅黑" panose="020B0503020204020204" pitchFamily="34" charset="-122"/>
                              </a:rPr>
                              <m:t>1</m:t>
                            </m:r>
                          </m:sub>
                        </m:sSub>
                        <m:r>
                          <a:rPr lang="en-US" altLang="zh-CN" sz="1600" i="1" dirty="0" smtClean="0">
                            <a:latin typeface="Cambria Math" panose="02040503050406030204" pitchFamily="18" charset="0"/>
                            <a:ea typeface="微软雅黑" panose="020B0503020204020204" pitchFamily="34" charset="-122"/>
                          </a:rPr>
                          <m:t>, …, </m:t>
                        </m:r>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𝑥</m:t>
                            </m:r>
                          </m:e>
                          <m:sub>
                            <m:r>
                              <a:rPr lang="en-US" altLang="zh-CN" sz="1600" i="1" dirty="0">
                                <a:latin typeface="Cambria Math" panose="02040503050406030204" pitchFamily="18" charset="0"/>
                                <a:ea typeface="微软雅黑" panose="020B0503020204020204" pitchFamily="34" charset="-122"/>
                              </a:rPr>
                              <m:t>𝑛</m:t>
                            </m:r>
                          </m:sub>
                        </m:sSub>
                      </m:e>
                    </m:d>
                    <m:r>
                      <a:rPr lang="en-US" altLang="zh-CN" sz="1600" b="0" i="0" dirty="0"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将两两最大运算转化为</a:t>
                </a:r>
                <a:r>
                  <a:rPr lang="en-US" altLang="zh-CN" sz="1600" dirty="0">
                    <a:latin typeface="微软雅黑" panose="020B0503020204020204" pitchFamily="34" charset="-122"/>
                    <a:ea typeface="微软雅黑" panose="020B0503020204020204" pitchFamily="34" charset="-122"/>
                  </a:rPr>
                  <a:t>MSB</a:t>
                </a:r>
                <a:r>
                  <a:rPr lang="zh-CN" altLang="en-US" sz="1600" dirty="0">
                    <a:latin typeface="微软雅黑" panose="020B0503020204020204" pitchFamily="34" charset="-122"/>
                    <a:ea typeface="微软雅黑" panose="020B0503020204020204" pitchFamily="34" charset="-122"/>
                  </a:rPr>
                  <a:t>提取和安全线性分支的安全比较对于每一个最大池化的窗口执行</a:t>
                </a:r>
                <a:r>
                  <a:rPr lang="en-US" altLang="zh-CN" sz="1600" dirty="0">
                    <a:latin typeface="微软雅黑" panose="020B0503020204020204" pitchFamily="34" charset="-122"/>
                    <a:ea typeface="微软雅黑" panose="020B0503020204020204" pitchFamily="34" charset="-122"/>
                  </a:rPr>
                  <a:t>Max </a:t>
                </a:r>
                <a:r>
                  <a:rPr lang="en-US" altLang="zh-CN" sz="1600" dirty="0" err="1">
                    <a:latin typeface="微软雅黑" panose="020B0503020204020204" pitchFamily="34" charset="-122"/>
                    <a:ea typeface="微软雅黑" panose="020B0503020204020204" pitchFamily="34" charset="-122"/>
                  </a:rPr>
                  <a:t>PoolingReLU</a:t>
                </a:r>
                <a:r>
                  <a:rPr lang="zh-CN" altLang="en-US" sz="1600" dirty="0">
                    <a:latin typeface="微软雅黑" panose="020B0503020204020204" pitchFamily="34" charset="-122"/>
                    <a:ea typeface="微软雅黑" panose="020B0503020204020204" pitchFamily="34" charset="-122"/>
                  </a:rPr>
                  <a:t>，观察到将</a:t>
                </a:r>
                <a:r>
                  <a:rPr lang="en-US" altLang="zh-CN" sz="1600" dirty="0" err="1">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max pooling</a:t>
                </a:r>
                <a:r>
                  <a:rPr lang="zh-CN" altLang="en-US" sz="1600" dirty="0">
                    <a:latin typeface="微软雅黑" panose="020B0503020204020204" pitchFamily="34" charset="-122"/>
                    <a:ea typeface="微软雅黑" panose="020B0503020204020204" pitchFamily="34" charset="-122"/>
                  </a:rPr>
                  <a:t>的执行顺序颠倒可以大大减少</a:t>
                </a:r>
                <a:r>
                  <a:rPr lang="en-US" altLang="zh-CN" sz="1600" dirty="0" err="1">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的工作量</a:t>
                </a:r>
              </a:p>
            </p:txBody>
          </p:sp>
        </mc:Choice>
        <mc:Fallback>
          <p:sp>
            <p:nvSpPr>
              <p:cNvPr id="14" name="文本框 13">
                <a:extLst>
                  <a:ext uri="{FF2B5EF4-FFF2-40B4-BE49-F238E27FC236}">
                    <a16:creationId xmlns:a16="http://schemas.microsoft.com/office/drawing/2014/main" id="{44764E9B-92BA-DF2E-A9E8-87B28B798A15}"/>
                  </a:ext>
                </a:extLst>
              </p:cNvPr>
              <p:cNvSpPr txBox="1">
                <a:spLocks noRot="1" noChangeAspect="1" noMove="1" noResize="1" noEditPoints="1" noAdjustHandles="1" noChangeArrowheads="1" noChangeShapeType="1" noTextEdit="1"/>
              </p:cNvSpPr>
              <p:nvPr/>
            </p:nvSpPr>
            <p:spPr>
              <a:xfrm>
                <a:off x="1058773" y="1799520"/>
                <a:ext cx="9721080" cy="3785652"/>
              </a:xfrm>
              <a:prstGeom prst="rect">
                <a:avLst/>
              </a:prstGeom>
              <a:blipFill>
                <a:blip r:embed="rId3"/>
                <a:stretch>
                  <a:fillRect t="-483" r="-2509" b="-1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7435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卷积神经网络（</a:t>
            </a:r>
            <a:r>
              <a:rPr lang="en-US" altLang="zh-CN" sz="1600" dirty="0">
                <a:latin typeface="微软雅黑" panose="020B0503020204020204" pitchFamily="34" charset="-122"/>
                <a:ea typeface="微软雅黑" panose="020B0503020204020204" pitchFamily="34" charset="-122"/>
              </a:rPr>
              <a:t>Convolutional Neural </a:t>
            </a:r>
            <a:r>
              <a:rPr lang="en-US" altLang="zh-CN" sz="1600" dirty="0" err="1">
                <a:latin typeface="微软雅黑" panose="020B0503020204020204" pitchFamily="34" charset="-122"/>
                <a:ea typeface="微软雅黑" panose="020B0503020204020204" pitchFamily="34" charset="-122"/>
              </a:rPr>
              <a:t>Network,CNN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0813C96-1980-8075-5928-D5AF059AA7F1}"/>
              </a:ext>
            </a:extLst>
          </p:cNvPr>
          <p:cNvSpPr txBox="1"/>
          <p:nvPr/>
        </p:nvSpPr>
        <p:spPr>
          <a:xfrm>
            <a:off x="1186089" y="1613118"/>
            <a:ext cx="9937713" cy="1815882"/>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的出现是为了解决</a:t>
            </a:r>
            <a:r>
              <a:rPr lang="en-US" altLang="zh-CN" sz="1600" dirty="0">
                <a:latin typeface="微软雅黑" panose="020B0503020204020204" pitchFamily="34" charset="-122"/>
                <a:ea typeface="微软雅黑" panose="020B0503020204020204" pitchFamily="34" charset="-122"/>
              </a:rPr>
              <a:t>BP</a:t>
            </a:r>
            <a:r>
              <a:rPr lang="zh-CN" altLang="en-US" sz="1600" dirty="0">
                <a:latin typeface="微软雅黑" panose="020B0503020204020204" pitchFamily="34" charset="-122"/>
                <a:ea typeface="微软雅黑" panose="020B0503020204020204" pitchFamily="34" charset="-122"/>
              </a:rPr>
              <a:t>神经网络处理图像时的缺陷，</a:t>
            </a:r>
            <a:r>
              <a:rPr lang="en-US" altLang="zh-CN" sz="1600" dirty="0">
                <a:latin typeface="微软雅黑" panose="020B0503020204020204" pitchFamily="34" charset="-122"/>
                <a:ea typeface="微软雅黑" panose="020B0503020204020204" pitchFamily="34" charset="-122"/>
              </a:rPr>
              <a:t>BP</a:t>
            </a:r>
            <a:r>
              <a:rPr lang="zh-CN" altLang="en-US" sz="1600" dirty="0">
                <a:latin typeface="微软雅黑" panose="020B0503020204020204" pitchFamily="34" charset="-122"/>
                <a:ea typeface="微软雅黑" panose="020B0503020204020204" pitchFamily="34" charset="-122"/>
              </a:rPr>
              <a:t>神经网络在处理图像时会把图像的每一个像素值作为特征输入到神经网络中，这势必会丢失掉图像的二维结构信息，在用</a:t>
            </a:r>
            <a:r>
              <a:rPr lang="en-US" altLang="zh-CN" sz="1600" dirty="0">
                <a:latin typeface="微软雅黑" panose="020B0503020204020204" pitchFamily="34" charset="-122"/>
                <a:ea typeface="微软雅黑" panose="020B0503020204020204" pitchFamily="34" charset="-122"/>
              </a:rPr>
              <a:t>BP</a:t>
            </a:r>
            <a:r>
              <a:rPr lang="zh-CN" altLang="en-US" sz="1600" dirty="0">
                <a:latin typeface="微软雅黑" panose="020B0503020204020204" pitchFamily="34" charset="-122"/>
                <a:ea typeface="微软雅黑" panose="020B0503020204020204" pitchFamily="34" charset="-122"/>
              </a:rPr>
              <a:t>神经网络对图像进行分类的时候，图像中的物体不能移动、不能变形，否则会带来识别时的错误。</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通过卷积层与池化层的叠加实现对输入数据的特征提取，最后连接全连接层实现分类。</a:t>
            </a:r>
            <a:endParaRPr lang="en-US" altLang="zh-CN" sz="16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每个神经元只需对局部图像进行感知；</a:t>
            </a:r>
            <a:endParaRPr lang="en-US" altLang="zh-CN" sz="16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在更高层将局部的信息综合起来，得到全局信息；</a:t>
            </a:r>
          </a:p>
          <a:p>
            <a:r>
              <a:rPr lang="zh-CN" altLang="en-US" sz="1600" dirty="0">
                <a:latin typeface="微软雅黑" panose="020B0503020204020204" pitchFamily="34" charset="-122"/>
                <a:ea typeface="微软雅黑" panose="020B0503020204020204" pitchFamily="34" charset="-122"/>
              </a:rPr>
              <a:t>结构：主要由卷积层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池化层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全连接层组成的。</a:t>
            </a:r>
          </a:p>
        </p:txBody>
      </p:sp>
      <p:sp>
        <p:nvSpPr>
          <p:cNvPr id="18" name="文本框 17">
            <a:extLst>
              <a:ext uri="{FF2B5EF4-FFF2-40B4-BE49-F238E27FC236}">
                <a16:creationId xmlns:a16="http://schemas.microsoft.com/office/drawing/2014/main" id="{B6E04EBE-DF48-E695-7B31-C0FACE24A96B}"/>
              </a:ext>
            </a:extLst>
          </p:cNvPr>
          <p:cNvSpPr txBox="1"/>
          <p:nvPr/>
        </p:nvSpPr>
        <p:spPr>
          <a:xfrm>
            <a:off x="882604" y="3429000"/>
            <a:ext cx="10426791" cy="2554545"/>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卷积（</a:t>
            </a:r>
            <a:r>
              <a:rPr lang="en-US" altLang="zh-CN" sz="1600" dirty="0">
                <a:latin typeface="微软雅黑" panose="020B0503020204020204" pitchFamily="34" charset="-122"/>
                <a:ea typeface="微软雅黑" panose="020B0503020204020204" pitchFamily="34" charset="-122"/>
              </a:rPr>
              <a:t>Convolution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每一个卷积核，相对于一个滤波器；它会筛选合适的信息，过滤不匹配的信息；卷积层能提取特征，比如：提    取一幅图像的特征。</a:t>
            </a:r>
          </a:p>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池化（</a:t>
            </a:r>
            <a:r>
              <a:rPr lang="en-US" altLang="zh-CN" sz="1600" dirty="0">
                <a:latin typeface="微软雅黑" panose="020B0503020204020204" pitchFamily="34" charset="-122"/>
                <a:ea typeface="微软雅黑" panose="020B0503020204020204" pitchFamily="34" charset="-122"/>
              </a:rPr>
              <a:t>Pooling</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池化</a:t>
            </a:r>
            <a:r>
              <a:rPr lang="en-US" altLang="zh-CN" sz="1600" dirty="0">
                <a:latin typeface="微软雅黑" panose="020B0503020204020204" pitchFamily="34" charset="-122"/>
                <a:ea typeface="微软雅黑" panose="020B0503020204020204" pitchFamily="34" charset="-122"/>
              </a:rPr>
              <a:t>Q</a:t>
            </a:r>
            <a:r>
              <a:rPr lang="zh-CN" altLang="en-US" sz="1600" dirty="0">
                <a:latin typeface="微软雅黑" panose="020B0503020204020204" pitchFamily="34" charset="-122"/>
                <a:ea typeface="微软雅黑" panose="020B0503020204020204" pitchFamily="34" charset="-122"/>
              </a:rPr>
              <a:t>操作是降采样（</a:t>
            </a:r>
            <a:r>
              <a:rPr lang="en-US" altLang="zh-CN" sz="1600" dirty="0">
                <a:latin typeface="微软雅黑" panose="020B0503020204020204" pitchFamily="34" charset="-122"/>
                <a:ea typeface="微软雅黑" panose="020B0503020204020204" pitchFamily="34" charset="-122"/>
              </a:rPr>
              <a:t>Subsampling</a:t>
            </a:r>
            <a:r>
              <a:rPr lang="zh-CN" altLang="en-US" sz="1600" dirty="0">
                <a:latin typeface="微软雅黑" panose="020B0503020204020204" pitchFamily="34" charset="-122"/>
                <a:ea typeface="微软雅黑" panose="020B0503020204020204" pitchFamily="34" charset="-122"/>
              </a:rPr>
              <a:t>）中的一种；为了描述大的图像，可以对不同位置的特征进行聚合统计；</a:t>
            </a:r>
          </a:p>
          <a:p>
            <a:pPr lvl="1"/>
            <a:r>
              <a:rPr lang="zh-CN" altLang="en-US" sz="1600" dirty="0">
                <a:latin typeface="微软雅黑" panose="020B0503020204020204" pitchFamily="34" charset="-122"/>
                <a:ea typeface="微软雅黑" panose="020B0503020204020204" pitchFamily="34" charset="-122"/>
              </a:rPr>
              <a:t>通常卷积层后面接着一个池化层，池化层能对卷积层提取到特征，进行降低特征图参数量，同时保留图像显著特征；池化层还能降低过拟合、扩大感知野和解决图像不变性。</a:t>
            </a:r>
          </a:p>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全连接层</a:t>
            </a:r>
          </a:p>
          <a:p>
            <a:pPr lvl="1"/>
            <a:r>
              <a:rPr lang="zh-CN" altLang="en-US" sz="1600" dirty="0">
                <a:latin typeface="微软雅黑" panose="020B0503020204020204" pitchFamily="34" charset="-122"/>
                <a:ea typeface="微软雅黑" panose="020B0503020204020204" pitchFamily="34" charset="-122"/>
              </a:rPr>
              <a:t>全连接层可以用来将最后得到的特征（卷积层与池化层提取到的特征），映射到线性可分的空间，在整个卷积神经网络中起到“分类器”的作用。</a:t>
            </a:r>
          </a:p>
        </p:txBody>
      </p:sp>
    </p:spTree>
    <p:extLst>
      <p:ext uri="{BB962C8B-B14F-4D97-AF65-F5344CB8AC3E}">
        <p14:creationId xmlns:p14="http://schemas.microsoft.com/office/powerpoint/2010/main" val="189449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557E32F-C5D3-0BBC-A193-B761BEA47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339" y="2209659"/>
            <a:ext cx="4978045" cy="3353123"/>
          </a:xfrm>
          <a:prstGeom prst="rect">
            <a:avLst/>
          </a:prstGeom>
        </p:spPr>
      </p:pic>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经典的神经网络</a:t>
            </a:r>
            <a:endParaRPr lang="en-US" altLang="zh-CN" sz="16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ECC0293-C6E5-FEF3-11B5-67B3C0206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089" y="2088435"/>
            <a:ext cx="5425515" cy="3595573"/>
          </a:xfrm>
          <a:prstGeom prst="rect">
            <a:avLst/>
          </a:prstGeom>
        </p:spPr>
      </p:pic>
      <p:sp>
        <p:nvSpPr>
          <p:cNvPr id="13" name="文本框 12">
            <a:extLst>
              <a:ext uri="{FF2B5EF4-FFF2-40B4-BE49-F238E27FC236}">
                <a16:creationId xmlns:a16="http://schemas.microsoft.com/office/drawing/2014/main" id="{F24422F9-719B-0582-2AB7-2F4375182ECE}"/>
              </a:ext>
            </a:extLst>
          </p:cNvPr>
          <p:cNvSpPr txBox="1"/>
          <p:nvPr/>
        </p:nvSpPr>
        <p:spPr>
          <a:xfrm>
            <a:off x="1272092" y="5827712"/>
            <a:ext cx="2708237"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线性代数方程组→矩阵乘法</a:t>
            </a:r>
          </a:p>
        </p:txBody>
      </p:sp>
      <p:pic>
        <p:nvPicPr>
          <p:cNvPr id="19" name="图片 18">
            <a:extLst>
              <a:ext uri="{FF2B5EF4-FFF2-40B4-BE49-F238E27FC236}">
                <a16:creationId xmlns:a16="http://schemas.microsoft.com/office/drawing/2014/main" id="{9CE266C1-321B-B21F-45AF-5E9850CB0445}"/>
              </a:ext>
            </a:extLst>
          </p:cNvPr>
          <p:cNvPicPr>
            <a:picLocks noChangeAspect="1"/>
          </p:cNvPicPr>
          <p:nvPr/>
        </p:nvPicPr>
        <p:blipFill>
          <a:blip r:embed="rId5"/>
          <a:stretch>
            <a:fillRect/>
          </a:stretch>
        </p:blipFill>
        <p:spPr>
          <a:xfrm>
            <a:off x="7640355" y="1831510"/>
            <a:ext cx="4324455" cy="756295"/>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E687BF1-CE60-51C8-D03B-C25B11C9D7B1}"/>
                  </a:ext>
                </a:extLst>
              </p:cNvPr>
              <p:cNvSpPr txBox="1"/>
              <p:nvPr/>
            </p:nvSpPr>
            <p:spPr>
              <a:xfrm>
                <a:off x="8592382" y="5699396"/>
                <a:ext cx="3143827" cy="681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altLang="zh-CN" i="1" dirty="0" smtClean="0">
                              <a:latin typeface="Cambria Math" panose="02040503050406030204" pitchFamily="18" charset="0"/>
                            </a:rPr>
                          </m:ctrlPr>
                        </m:sSupPr>
                        <m:e>
                          <m:r>
                            <a:rPr lang="pl-PL" altLang="zh-CN" i="1" dirty="0" smtClean="0">
                              <a:latin typeface="Cambria Math" panose="02040503050406030204" pitchFamily="18" charset="0"/>
                            </a:rPr>
                            <m:t>𝑎</m:t>
                          </m:r>
                        </m:e>
                        <m:sup>
                          <m:d>
                            <m:dPr>
                              <m:ctrlPr>
                                <a:rPr lang="pl-PL" altLang="zh-CN" i="1" dirty="0" smtClean="0">
                                  <a:latin typeface="Cambria Math" panose="02040503050406030204" pitchFamily="18" charset="0"/>
                                </a:rPr>
                              </m:ctrlPr>
                            </m:dPr>
                            <m:e>
                              <m:r>
                                <a:rPr lang="pl-PL" altLang="zh-CN" i="1" dirty="0" smtClean="0">
                                  <a:latin typeface="Cambria Math" panose="02040503050406030204" pitchFamily="18" charset="0"/>
                                </a:rPr>
                                <m:t>2</m:t>
                              </m:r>
                            </m:e>
                          </m:d>
                        </m:sup>
                      </m:sSup>
                      <m:r>
                        <a:rPr lang="en-US" altLang="zh-CN" b="0" i="1" dirty="0" smtClean="0">
                          <a:latin typeface="Cambria Math" panose="02040503050406030204" pitchFamily="18" charset="0"/>
                        </a:rPr>
                        <m:t>=</m:t>
                      </m:r>
                      <m:r>
                        <a:rPr lang="pl-PL" altLang="zh-CN" i="1" dirty="0" smtClean="0">
                          <a:latin typeface="Cambria Math" panose="02040503050406030204" pitchFamily="18" charset="0"/>
                        </a:rPr>
                        <m:t>𝑔</m:t>
                      </m:r>
                      <m:r>
                        <a:rPr lang="pl-PL" altLang="zh-CN" i="1" dirty="0">
                          <a:latin typeface="Cambria Math" panose="02040503050406030204" pitchFamily="18" charset="0"/>
                        </a:rPr>
                        <m:t>(</m:t>
                      </m:r>
                      <m:sSup>
                        <m:sSupPr>
                          <m:ctrlPr>
                            <a:rPr lang="pl-PL" altLang="zh-CN" i="1" dirty="0" smtClean="0">
                              <a:latin typeface="Cambria Math" panose="02040503050406030204" pitchFamily="18" charset="0"/>
                            </a:rPr>
                          </m:ctrlPr>
                        </m:sSupPr>
                        <m:e>
                          <m:r>
                            <a:rPr lang="pl-PL" altLang="zh-CN" i="1" dirty="0" smtClean="0">
                              <a:latin typeface="Cambria Math" panose="02040503050406030204" pitchFamily="18" charset="0"/>
                            </a:rPr>
                            <m:t>𝑊</m:t>
                          </m:r>
                        </m:e>
                        <m:sup>
                          <m:r>
                            <a:rPr lang="pl-PL" altLang="zh-CN" i="1" dirty="0" smtClean="0">
                              <a:latin typeface="Cambria Math" panose="02040503050406030204" pitchFamily="18" charset="0"/>
                            </a:rPr>
                            <m:t>(1)</m:t>
                          </m:r>
                        </m:sup>
                      </m:sSup>
                      <m:r>
                        <a:rPr lang="pl-PL" altLang="zh-CN" i="1" dirty="0">
                          <a:latin typeface="Cambria Math" panose="02040503050406030204" pitchFamily="18" charset="0"/>
                        </a:rPr>
                        <m:t> ∗ </m:t>
                      </m:r>
                      <m:sSup>
                        <m:sSupPr>
                          <m:ctrlPr>
                            <a:rPr lang="pl-PL" altLang="zh-CN" i="1" dirty="0" smtClean="0">
                              <a:latin typeface="Cambria Math" panose="02040503050406030204" pitchFamily="18" charset="0"/>
                            </a:rPr>
                          </m:ctrlPr>
                        </m:sSupPr>
                        <m:e>
                          <m:r>
                            <a:rPr lang="pl-PL" altLang="zh-CN" i="1" dirty="0" smtClean="0">
                              <a:latin typeface="Cambria Math" panose="02040503050406030204" pitchFamily="18" charset="0"/>
                            </a:rPr>
                            <m:t>𝑎</m:t>
                          </m:r>
                        </m:e>
                        <m:sup>
                          <m:r>
                            <a:rPr lang="pl-PL" altLang="zh-CN" i="1" dirty="0" smtClean="0">
                              <a:latin typeface="Cambria Math" panose="02040503050406030204" pitchFamily="18" charset="0"/>
                            </a:rPr>
                            <m:t>(1)</m:t>
                          </m:r>
                        </m:sup>
                      </m:sSup>
                      <m:r>
                        <a:rPr lang="pl-PL" altLang="zh-CN" i="1" dirty="0">
                          <a:latin typeface="Cambria Math" panose="02040503050406030204" pitchFamily="18" charset="0"/>
                        </a:rPr>
                        <m:t>) </m:t>
                      </m:r>
                    </m:oMath>
                  </m:oMathPara>
                </a14:m>
                <a:endParaRPr lang="pl-PL" altLang="zh-CN" dirty="0"/>
              </a:p>
              <a:p>
                <a:pPr/>
                <a14:m>
                  <m:oMathPara xmlns:m="http://schemas.openxmlformats.org/officeDocument/2006/math">
                    <m:oMathParaPr>
                      <m:jc m:val="centerGroup"/>
                    </m:oMathParaPr>
                    <m:oMath xmlns:m="http://schemas.openxmlformats.org/officeDocument/2006/math">
                      <m:r>
                        <a:rPr lang="pl-PL" altLang="zh-CN" i="1" dirty="0" smtClean="0">
                          <a:latin typeface="Cambria Math" panose="02040503050406030204" pitchFamily="18" charset="0"/>
                        </a:rPr>
                        <m:t>𝑧</m:t>
                      </m:r>
                      <m:r>
                        <a:rPr lang="en-US" altLang="zh-CN" b="0" i="1" dirty="0" smtClean="0">
                          <a:latin typeface="Cambria Math" panose="02040503050406030204" pitchFamily="18" charset="0"/>
                        </a:rPr>
                        <m:t>=</m:t>
                      </m:r>
                      <m:r>
                        <a:rPr lang="pl-PL" altLang="zh-CN" i="1" dirty="0" smtClean="0">
                          <a:latin typeface="Cambria Math" panose="02040503050406030204" pitchFamily="18" charset="0"/>
                        </a:rPr>
                        <m:t>𝑔</m:t>
                      </m:r>
                      <m:r>
                        <a:rPr lang="pl-PL" altLang="zh-CN" i="1" dirty="0" smtClean="0">
                          <a:latin typeface="Cambria Math" panose="02040503050406030204" pitchFamily="18" charset="0"/>
                        </a:rPr>
                        <m:t>(</m:t>
                      </m:r>
                      <m:sSup>
                        <m:sSupPr>
                          <m:ctrlPr>
                            <a:rPr lang="pl-PL" altLang="zh-CN" i="1" dirty="0" smtClean="0">
                              <a:latin typeface="Cambria Math" panose="02040503050406030204" pitchFamily="18" charset="0"/>
                            </a:rPr>
                          </m:ctrlPr>
                        </m:sSupPr>
                        <m:e>
                          <m:r>
                            <a:rPr lang="pl-PL" altLang="zh-CN" i="1" dirty="0" smtClean="0">
                              <a:latin typeface="Cambria Math" panose="02040503050406030204" pitchFamily="18" charset="0"/>
                            </a:rPr>
                            <m:t>𝑊</m:t>
                          </m:r>
                        </m:e>
                        <m:sup>
                          <m:r>
                            <a:rPr lang="pl-PL" altLang="zh-CN" i="1" dirty="0" smtClean="0">
                              <a:latin typeface="Cambria Math" panose="02040503050406030204" pitchFamily="18" charset="0"/>
                            </a:rPr>
                            <m:t>(2)</m:t>
                          </m:r>
                        </m:sup>
                      </m:sSup>
                      <m:r>
                        <a:rPr lang="pl-PL" altLang="zh-CN" i="1" dirty="0" smtClean="0">
                          <a:latin typeface="Cambria Math" panose="02040503050406030204" pitchFamily="18" charset="0"/>
                        </a:rPr>
                        <m:t> ∗ </m:t>
                      </m:r>
                      <m:sSup>
                        <m:sSupPr>
                          <m:ctrlPr>
                            <a:rPr lang="pl-PL" altLang="zh-CN" i="1" dirty="0" smtClean="0">
                              <a:latin typeface="Cambria Math" panose="02040503050406030204" pitchFamily="18" charset="0"/>
                            </a:rPr>
                          </m:ctrlPr>
                        </m:sSupPr>
                        <m:e>
                          <m:r>
                            <a:rPr lang="pl-PL" altLang="zh-CN" i="1" dirty="0" smtClean="0">
                              <a:latin typeface="Cambria Math" panose="02040503050406030204" pitchFamily="18" charset="0"/>
                            </a:rPr>
                            <m:t>𝑎</m:t>
                          </m:r>
                        </m:e>
                        <m:sup>
                          <m:r>
                            <a:rPr lang="pl-PL" altLang="zh-CN" i="1" dirty="0" smtClean="0">
                              <a:latin typeface="Cambria Math" panose="02040503050406030204" pitchFamily="18" charset="0"/>
                            </a:rPr>
                            <m:t>(2)</m:t>
                          </m:r>
                        </m:sup>
                      </m:sSup>
                      <m:r>
                        <a:rPr lang="pl-PL" altLang="zh-CN" i="1" dirty="0" smtClean="0">
                          <a:latin typeface="Cambria Math" panose="02040503050406030204" pitchFamily="18" charset="0"/>
                        </a:rPr>
                        <m:t>) </m:t>
                      </m:r>
                      <m:r>
                        <a:rPr lang="pl-PL" altLang="zh-CN" i="1" dirty="0">
                          <a:latin typeface="Cambria Math" panose="02040503050406030204" pitchFamily="18" charset="0"/>
                        </a:rPr>
                        <m:t> </m:t>
                      </m:r>
                    </m:oMath>
                  </m:oMathPara>
                </a14:m>
                <a:endParaRPr lang="zh-CN" altLang="en-US" dirty="0"/>
              </a:p>
            </p:txBody>
          </p:sp>
        </mc:Choice>
        <mc:Fallback xmlns="">
          <p:sp>
            <p:nvSpPr>
              <p:cNvPr id="21" name="文本框 20">
                <a:extLst>
                  <a:ext uri="{FF2B5EF4-FFF2-40B4-BE49-F238E27FC236}">
                    <a16:creationId xmlns:a16="http://schemas.microsoft.com/office/drawing/2014/main" id="{6E687BF1-CE60-51C8-D03B-C25B11C9D7B1}"/>
                  </a:ext>
                </a:extLst>
              </p:cNvPr>
              <p:cNvSpPr txBox="1">
                <a:spLocks noRot="1" noChangeAspect="1" noMove="1" noResize="1" noEditPoints="1" noAdjustHandles="1" noChangeArrowheads="1" noChangeShapeType="1" noTextEdit="1"/>
              </p:cNvSpPr>
              <p:nvPr/>
            </p:nvSpPr>
            <p:spPr>
              <a:xfrm>
                <a:off x="8592382" y="5699396"/>
                <a:ext cx="3143827" cy="681469"/>
              </a:xfrm>
              <a:prstGeom prst="rect">
                <a:avLst/>
              </a:prstGeom>
              <a:blipFill>
                <a:blip r:embed="rId7"/>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15558F3-21FE-B05C-753A-60CB287D3D3A}"/>
                  </a:ext>
                </a:extLst>
              </p:cNvPr>
              <p:cNvSpPr txBox="1"/>
              <p:nvPr/>
            </p:nvSpPr>
            <p:spPr>
              <a:xfrm>
                <a:off x="3165439" y="6161061"/>
                <a:ext cx="22564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z</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oMath>
                  </m:oMathPara>
                </a14:m>
                <a:endParaRPr lang="zh-CN" altLang="en-US" dirty="0"/>
              </a:p>
            </p:txBody>
          </p:sp>
        </mc:Choice>
        <mc:Fallback xmlns="">
          <p:sp>
            <p:nvSpPr>
              <p:cNvPr id="20" name="文本框 19">
                <a:extLst>
                  <a:ext uri="{FF2B5EF4-FFF2-40B4-BE49-F238E27FC236}">
                    <a16:creationId xmlns:a16="http://schemas.microsoft.com/office/drawing/2014/main" id="{015558F3-21FE-B05C-753A-60CB287D3D3A}"/>
                  </a:ext>
                </a:extLst>
              </p:cNvPr>
              <p:cNvSpPr txBox="1">
                <a:spLocks noRot="1" noChangeAspect="1" noMove="1" noResize="1" noEditPoints="1" noAdjustHandles="1" noChangeArrowheads="1" noChangeShapeType="1" noTextEdit="1"/>
              </p:cNvSpPr>
              <p:nvPr/>
            </p:nvSpPr>
            <p:spPr>
              <a:xfrm>
                <a:off x="3165439" y="6161061"/>
                <a:ext cx="2256416" cy="369332"/>
              </a:xfrm>
              <a:prstGeom prst="rect">
                <a:avLst/>
              </a:prstGeom>
              <a:blipFill>
                <a:blip r:embed="rId8"/>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2360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激活函数（</a:t>
            </a:r>
            <a:r>
              <a:rPr lang="en-US" altLang="zh-CN" sz="1600" b="1" dirty="0">
                <a:latin typeface="微软雅黑" panose="020B0503020204020204" pitchFamily="34" charset="-122"/>
                <a:ea typeface="微软雅黑" panose="020B0503020204020204" pitchFamily="34" charset="-122"/>
              </a:rPr>
              <a:t>Activation function</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93CC0E7-F8B4-C680-12E3-1BE2E1DAE613}"/>
              </a:ext>
            </a:extLst>
          </p:cNvPr>
          <p:cNvPicPr>
            <a:picLocks noChangeAspect="1"/>
          </p:cNvPicPr>
          <p:nvPr/>
        </p:nvPicPr>
        <p:blipFill rotWithShape="1">
          <a:blip r:embed="rId3"/>
          <a:srcRect l="12768"/>
          <a:stretch/>
        </p:blipFill>
        <p:spPr>
          <a:xfrm>
            <a:off x="755009" y="2496714"/>
            <a:ext cx="6520763" cy="2484129"/>
          </a:xfrm>
          <a:prstGeom prst="rect">
            <a:avLst/>
          </a:prstGeom>
        </p:spPr>
      </p:pic>
      <p:grpSp>
        <p:nvGrpSpPr>
          <p:cNvPr id="15" name="组合 14">
            <a:extLst>
              <a:ext uri="{FF2B5EF4-FFF2-40B4-BE49-F238E27FC236}">
                <a16:creationId xmlns:a16="http://schemas.microsoft.com/office/drawing/2014/main" id="{9A066196-FDE3-6C5C-1B68-384AA4251A59}"/>
              </a:ext>
            </a:extLst>
          </p:cNvPr>
          <p:cNvGrpSpPr/>
          <p:nvPr/>
        </p:nvGrpSpPr>
        <p:grpSpPr>
          <a:xfrm>
            <a:off x="7755897" y="2096255"/>
            <a:ext cx="3856983" cy="3037809"/>
            <a:chOff x="2858963" y="1537472"/>
            <a:chExt cx="5544854" cy="4752732"/>
          </a:xfrm>
        </p:grpSpPr>
        <p:pic>
          <p:nvPicPr>
            <p:cNvPr id="16" name="图片 15">
              <a:extLst>
                <a:ext uri="{FF2B5EF4-FFF2-40B4-BE49-F238E27FC236}">
                  <a16:creationId xmlns:a16="http://schemas.microsoft.com/office/drawing/2014/main" id="{F2087678-77C7-FB4E-E63A-27588391A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63" y="1537472"/>
              <a:ext cx="5544854" cy="4752732"/>
            </a:xfrm>
            <a:prstGeom prst="rect">
              <a:avLst/>
            </a:prstGeom>
          </p:spPr>
        </p:pic>
        <p:sp>
          <p:nvSpPr>
            <p:cNvPr id="17" name="矩形: 圆角 16">
              <a:extLst>
                <a:ext uri="{FF2B5EF4-FFF2-40B4-BE49-F238E27FC236}">
                  <a16:creationId xmlns:a16="http://schemas.microsoft.com/office/drawing/2014/main" id="{D4FEAD04-0934-C81A-4597-3A84A1CC73F3}"/>
                </a:ext>
              </a:extLst>
            </p:cNvPr>
            <p:cNvSpPr/>
            <p:nvPr/>
          </p:nvSpPr>
          <p:spPr>
            <a:xfrm>
              <a:off x="7159366" y="5985679"/>
              <a:ext cx="1151053" cy="248555"/>
            </a:xfrm>
            <a:prstGeom prst="roundRect">
              <a:avLst>
                <a:gd name="adj" fmla="val 2679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418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激活函数（</a:t>
            </a:r>
            <a:r>
              <a:rPr lang="en-US" altLang="zh-CN" sz="1600" b="1" dirty="0">
                <a:latin typeface="微软雅黑" panose="020B0503020204020204" pitchFamily="34" charset="-122"/>
                <a:ea typeface="微软雅黑" panose="020B0503020204020204" pitchFamily="34" charset="-122"/>
              </a:rPr>
              <a:t>Activation function</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1301A93-B4A1-EECB-258C-054B402FD416}"/>
              </a:ext>
            </a:extLst>
          </p:cNvPr>
          <p:cNvPicPr>
            <a:picLocks noChangeAspect="1"/>
          </p:cNvPicPr>
          <p:nvPr/>
        </p:nvPicPr>
        <p:blipFill>
          <a:blip r:embed="rId3"/>
          <a:stretch>
            <a:fillRect/>
          </a:stretch>
        </p:blipFill>
        <p:spPr>
          <a:xfrm>
            <a:off x="678504" y="2514993"/>
            <a:ext cx="3309606" cy="2546332"/>
          </a:xfrm>
          <a:prstGeom prst="rect">
            <a:avLst/>
          </a:prstGeom>
        </p:spPr>
      </p:pic>
      <p:pic>
        <p:nvPicPr>
          <p:cNvPr id="5" name="图片 4">
            <a:extLst>
              <a:ext uri="{FF2B5EF4-FFF2-40B4-BE49-F238E27FC236}">
                <a16:creationId xmlns:a16="http://schemas.microsoft.com/office/drawing/2014/main" id="{DBC6021E-0DA9-3361-76C4-60A8D0DFE029}"/>
              </a:ext>
            </a:extLst>
          </p:cNvPr>
          <p:cNvPicPr>
            <a:picLocks noChangeAspect="1"/>
          </p:cNvPicPr>
          <p:nvPr/>
        </p:nvPicPr>
        <p:blipFill>
          <a:blip r:embed="rId4"/>
          <a:stretch>
            <a:fillRect/>
          </a:stretch>
        </p:blipFill>
        <p:spPr>
          <a:xfrm>
            <a:off x="5085730" y="2089917"/>
            <a:ext cx="6527150" cy="3396481"/>
          </a:xfrm>
          <a:prstGeom prst="rect">
            <a:avLst/>
          </a:prstGeom>
        </p:spPr>
      </p:pic>
      <p:pic>
        <p:nvPicPr>
          <p:cNvPr id="10" name="图片 9">
            <a:extLst>
              <a:ext uri="{FF2B5EF4-FFF2-40B4-BE49-F238E27FC236}">
                <a16:creationId xmlns:a16="http://schemas.microsoft.com/office/drawing/2014/main" id="{EAB281A9-AFD5-2DD0-CC88-F95BC974F349}"/>
              </a:ext>
            </a:extLst>
          </p:cNvPr>
          <p:cNvPicPr>
            <a:picLocks noChangeAspect="1"/>
          </p:cNvPicPr>
          <p:nvPr/>
        </p:nvPicPr>
        <p:blipFill>
          <a:blip r:embed="rId5"/>
          <a:stretch>
            <a:fillRect/>
          </a:stretch>
        </p:blipFill>
        <p:spPr>
          <a:xfrm>
            <a:off x="398033" y="2231586"/>
            <a:ext cx="4127742" cy="2947435"/>
          </a:xfrm>
          <a:prstGeom prst="rect">
            <a:avLst/>
          </a:prstGeom>
        </p:spPr>
      </p:pic>
      <p:cxnSp>
        <p:nvCxnSpPr>
          <p:cNvPr id="13" name="连接符: 肘形 12">
            <a:extLst>
              <a:ext uri="{FF2B5EF4-FFF2-40B4-BE49-F238E27FC236}">
                <a16:creationId xmlns:a16="http://schemas.microsoft.com/office/drawing/2014/main" id="{AEA98D7E-108C-802F-31AC-F7907630A0D2}"/>
              </a:ext>
            </a:extLst>
          </p:cNvPr>
          <p:cNvCxnSpPr>
            <a:cxnSpLocks/>
            <a:endCxn id="10" idx="2"/>
          </p:cNvCxnSpPr>
          <p:nvPr/>
        </p:nvCxnSpPr>
        <p:spPr>
          <a:xfrm rot="10800000">
            <a:off x="2461905" y="5179022"/>
            <a:ext cx="4767479" cy="4594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乘号 16">
            <a:extLst>
              <a:ext uri="{FF2B5EF4-FFF2-40B4-BE49-F238E27FC236}">
                <a16:creationId xmlns:a16="http://schemas.microsoft.com/office/drawing/2014/main" id="{6C7DC171-84CE-0537-B4EE-9A73A18B7966}"/>
              </a:ext>
            </a:extLst>
          </p:cNvPr>
          <p:cNvSpPr/>
          <p:nvPr/>
        </p:nvSpPr>
        <p:spPr>
          <a:xfrm>
            <a:off x="4525775" y="5378643"/>
            <a:ext cx="473336" cy="54864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0F59A99-7C9E-09D3-AF4D-7FDBA3991BA9}"/>
              </a:ext>
            </a:extLst>
          </p:cNvPr>
          <p:cNvSpPr txBox="1"/>
          <p:nvPr/>
        </p:nvSpPr>
        <p:spPr>
          <a:xfrm>
            <a:off x="6618643" y="5301733"/>
            <a:ext cx="1221477"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线性方程</a:t>
            </a:r>
            <a:endParaRPr lang="zh-CN" altLang="en-US" dirty="0"/>
          </a:p>
        </p:txBody>
      </p:sp>
      <p:sp>
        <p:nvSpPr>
          <p:cNvPr id="21" name="箭头: 右 20">
            <a:extLst>
              <a:ext uri="{FF2B5EF4-FFF2-40B4-BE49-F238E27FC236}">
                <a16:creationId xmlns:a16="http://schemas.microsoft.com/office/drawing/2014/main" id="{D49E901F-7A12-8854-42EE-06D45B04D6F8}"/>
              </a:ext>
            </a:extLst>
          </p:cNvPr>
          <p:cNvSpPr/>
          <p:nvPr/>
        </p:nvSpPr>
        <p:spPr>
          <a:xfrm>
            <a:off x="4509447" y="3685253"/>
            <a:ext cx="532974"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292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激活函数（</a:t>
            </a:r>
            <a:r>
              <a:rPr lang="en-US" altLang="zh-CN" sz="1600" b="1" dirty="0">
                <a:latin typeface="微软雅黑" panose="020B0503020204020204" pitchFamily="34" charset="-122"/>
                <a:ea typeface="微软雅黑" panose="020B0503020204020204" pitchFamily="34" charset="-122"/>
              </a:rPr>
              <a:t>Activation function</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1301A93-B4A1-EECB-258C-054B402FD416}"/>
              </a:ext>
            </a:extLst>
          </p:cNvPr>
          <p:cNvPicPr>
            <a:picLocks noChangeAspect="1"/>
          </p:cNvPicPr>
          <p:nvPr/>
        </p:nvPicPr>
        <p:blipFill>
          <a:blip r:embed="rId3"/>
          <a:stretch>
            <a:fillRect/>
          </a:stretch>
        </p:blipFill>
        <p:spPr>
          <a:xfrm>
            <a:off x="678504" y="2514993"/>
            <a:ext cx="3309606" cy="2546332"/>
          </a:xfrm>
          <a:prstGeom prst="rect">
            <a:avLst/>
          </a:prstGeom>
        </p:spPr>
      </p:pic>
      <p:cxnSp>
        <p:nvCxnSpPr>
          <p:cNvPr id="13" name="连接符: 肘形 12">
            <a:extLst>
              <a:ext uri="{FF2B5EF4-FFF2-40B4-BE49-F238E27FC236}">
                <a16:creationId xmlns:a16="http://schemas.microsoft.com/office/drawing/2014/main" id="{AEA98D7E-108C-802F-31AC-F7907630A0D2}"/>
              </a:ext>
            </a:extLst>
          </p:cNvPr>
          <p:cNvCxnSpPr>
            <a:cxnSpLocks/>
          </p:cNvCxnSpPr>
          <p:nvPr/>
        </p:nvCxnSpPr>
        <p:spPr>
          <a:xfrm rot="10800000">
            <a:off x="2461905" y="5179022"/>
            <a:ext cx="4767479" cy="4594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84EE13A-1A74-AEA5-0A04-5EABD0507762}"/>
              </a:ext>
            </a:extLst>
          </p:cNvPr>
          <p:cNvPicPr>
            <a:picLocks noChangeAspect="1"/>
          </p:cNvPicPr>
          <p:nvPr/>
        </p:nvPicPr>
        <p:blipFill>
          <a:blip r:embed="rId4"/>
          <a:stretch>
            <a:fillRect/>
          </a:stretch>
        </p:blipFill>
        <p:spPr>
          <a:xfrm>
            <a:off x="5216214" y="1989683"/>
            <a:ext cx="6565961" cy="3596952"/>
          </a:xfrm>
          <a:prstGeom prst="rect">
            <a:avLst/>
          </a:prstGeom>
        </p:spPr>
      </p:pic>
      <p:pic>
        <p:nvPicPr>
          <p:cNvPr id="14" name="图形 13" descr="复选标记">
            <a:extLst>
              <a:ext uri="{FF2B5EF4-FFF2-40B4-BE49-F238E27FC236}">
                <a16:creationId xmlns:a16="http://schemas.microsoft.com/office/drawing/2014/main" id="{E73B3407-FD5B-C6C5-7DF4-217132124C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1116" y="5306174"/>
            <a:ext cx="557995" cy="557995"/>
          </a:xfrm>
          <a:prstGeom prst="rect">
            <a:avLst/>
          </a:prstGeom>
        </p:spPr>
      </p:pic>
      <p:pic>
        <p:nvPicPr>
          <p:cNvPr id="15" name="图片 14">
            <a:extLst>
              <a:ext uri="{FF2B5EF4-FFF2-40B4-BE49-F238E27FC236}">
                <a16:creationId xmlns:a16="http://schemas.microsoft.com/office/drawing/2014/main" id="{9AADAB6A-CFAC-F900-4A14-932EF7C4CCCC}"/>
              </a:ext>
            </a:extLst>
          </p:cNvPr>
          <p:cNvPicPr>
            <a:picLocks noChangeAspect="1"/>
          </p:cNvPicPr>
          <p:nvPr/>
        </p:nvPicPr>
        <p:blipFill>
          <a:blip r:embed="rId7"/>
          <a:stretch>
            <a:fillRect/>
          </a:stretch>
        </p:blipFill>
        <p:spPr>
          <a:xfrm>
            <a:off x="626928" y="2191664"/>
            <a:ext cx="4025397" cy="2923782"/>
          </a:xfrm>
          <a:prstGeom prst="rect">
            <a:avLst/>
          </a:prstGeom>
        </p:spPr>
      </p:pic>
      <p:sp>
        <p:nvSpPr>
          <p:cNvPr id="16" name="箭头: 右 15">
            <a:extLst>
              <a:ext uri="{FF2B5EF4-FFF2-40B4-BE49-F238E27FC236}">
                <a16:creationId xmlns:a16="http://schemas.microsoft.com/office/drawing/2014/main" id="{E99BBE3B-CBF5-C343-6D7F-93C8CAA34F55}"/>
              </a:ext>
            </a:extLst>
          </p:cNvPr>
          <p:cNvSpPr/>
          <p:nvPr/>
        </p:nvSpPr>
        <p:spPr>
          <a:xfrm>
            <a:off x="4720113" y="3653555"/>
            <a:ext cx="496101"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233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数学过程</a:t>
            </a:r>
            <a:endParaRPr lang="en-US" altLang="zh-CN" sz="16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375A183-7460-843A-EDA7-007A4816F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76" y="1562518"/>
            <a:ext cx="6095904" cy="3074077"/>
          </a:xfrm>
          <a:prstGeom prst="rect">
            <a:avLst/>
          </a:prstGeom>
        </p:spPr>
      </p:pic>
      <p:pic>
        <p:nvPicPr>
          <p:cNvPr id="12" name="图片 11">
            <a:extLst>
              <a:ext uri="{FF2B5EF4-FFF2-40B4-BE49-F238E27FC236}">
                <a16:creationId xmlns:a16="http://schemas.microsoft.com/office/drawing/2014/main" id="{8852884A-CF54-EC67-5AEF-A90A5A220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513" y="4882444"/>
            <a:ext cx="6277760" cy="1569440"/>
          </a:xfrm>
          <a:prstGeom prst="rect">
            <a:avLst/>
          </a:prstGeom>
        </p:spPr>
      </p:pic>
      <p:pic>
        <p:nvPicPr>
          <p:cNvPr id="14" name="图片 13">
            <a:extLst>
              <a:ext uri="{FF2B5EF4-FFF2-40B4-BE49-F238E27FC236}">
                <a16:creationId xmlns:a16="http://schemas.microsoft.com/office/drawing/2014/main" id="{F6612936-7D19-E595-4D2F-CAE5A4FBB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72" y="2253781"/>
            <a:ext cx="4446501" cy="3331391"/>
          </a:xfrm>
          <a:prstGeom prst="rect">
            <a:avLst/>
          </a:prstGeom>
        </p:spPr>
      </p:pic>
    </p:spTree>
    <p:extLst>
      <p:ext uri="{BB962C8B-B14F-4D97-AF65-F5344CB8AC3E}">
        <p14:creationId xmlns:p14="http://schemas.microsoft.com/office/powerpoint/2010/main" val="58138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实现过程</a:t>
            </a:r>
            <a:endParaRPr lang="en-US" altLang="zh-CN" sz="16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C9C996F-022C-BD77-AB82-10647DC12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185" y="1836396"/>
            <a:ext cx="8491855" cy="4452981"/>
          </a:xfrm>
          <a:prstGeom prst="rect">
            <a:avLst/>
          </a:prstGeom>
        </p:spPr>
      </p:pic>
    </p:spTree>
    <p:extLst>
      <p:ext uri="{BB962C8B-B14F-4D97-AF65-F5344CB8AC3E}">
        <p14:creationId xmlns:p14="http://schemas.microsoft.com/office/powerpoint/2010/main" val="76158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86089" y="1030288"/>
            <a:ext cx="10426791" cy="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681422" y="568623"/>
            <a:ext cx="303596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Neural network (NN)</a:t>
            </a:r>
            <a:endParaRPr lang="zh-CN" altLang="en-US" sz="2400" b="1" dirty="0">
              <a:latin typeface="Times New Roman" panose="02020603050405020304" pitchFamily="18" charset="0"/>
              <a:ea typeface="新宋体" panose="02010609030101010101" pitchFamily="49" charset="-122"/>
              <a:cs typeface="Times New Roman" panose="02020603050405020304" pitchFamily="18" charset="0"/>
            </a:endParaRPr>
          </a:p>
        </p:txBody>
      </p:sp>
      <p:grpSp>
        <p:nvGrpSpPr>
          <p:cNvPr id="2" name="组合 1"/>
          <p:cNvGrpSpPr/>
          <p:nvPr/>
        </p:nvGrpSpPr>
        <p:grpSpPr>
          <a:xfrm>
            <a:off x="92075" y="106045"/>
            <a:ext cx="3607435" cy="873760"/>
            <a:chOff x="820" y="783"/>
            <a:chExt cx="5681" cy="137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 y="783"/>
              <a:ext cx="1377" cy="1377"/>
            </a:xfrm>
            <a:prstGeom prst="rect">
              <a:avLst/>
            </a:prstGeom>
          </p:spPr>
        </p:pic>
        <p:sp>
          <p:nvSpPr>
            <p:cNvPr id="8" name="文本框 7"/>
            <p:cNvSpPr txBox="1"/>
            <p:nvPr/>
          </p:nvSpPr>
          <p:spPr>
            <a:xfrm>
              <a:off x="2197" y="853"/>
              <a:ext cx="4305" cy="1307"/>
            </a:xfrm>
            <a:prstGeom prst="rect">
              <a:avLst/>
            </a:prstGeom>
            <a:noFill/>
          </p:spPr>
          <p:txBody>
            <a:bodyPr wrap="square" rtlCol="0">
              <a:spAutoFit/>
            </a:bodyPr>
            <a:lstStyle/>
            <a:p>
              <a:r>
                <a:rPr lang="zh-CN" altLang="en-US" sz="24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西安邮电大学</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XI'AN UNIVERSITY OF POSTS </a:t>
              </a:r>
            </a:p>
            <a:p>
              <a:r>
                <a:rPr lang="en-US" altLang="zh-CN" sz="1200" dirty="0">
                  <a:solidFill>
                    <a:schemeClr val="tx1"/>
                  </a:solidFill>
                  <a:effectLst>
                    <a:outerShdw blurRad="38100" dist="19050" dir="2700000" algn="tl" rotWithShape="0">
                      <a:schemeClr val="dk1">
                        <a:alpha val="40000"/>
                      </a:schemeClr>
                    </a:outerShdw>
                  </a:effectLst>
                  <a:latin typeface="华光行楷_CNKI" panose="02000500000000000000" charset="-122"/>
                  <a:ea typeface="华光行楷_CNKI" panose="02000500000000000000" charset="-122"/>
                </a:rPr>
                <a:t>&amp; TELECOMMUNICATIONS</a:t>
              </a:r>
            </a:p>
          </p:txBody>
        </p:sp>
      </p:grpSp>
      <p:sp>
        <p:nvSpPr>
          <p:cNvPr id="11" name="文本框 10">
            <a:extLst>
              <a:ext uri="{FF2B5EF4-FFF2-40B4-BE49-F238E27FC236}">
                <a16:creationId xmlns:a16="http://schemas.microsoft.com/office/drawing/2014/main" id="{F1B38EB9-2E77-4AA6-A07C-A76597714D38}"/>
              </a:ext>
            </a:extLst>
          </p:cNvPr>
          <p:cNvSpPr txBox="1"/>
          <p:nvPr/>
        </p:nvSpPr>
        <p:spPr>
          <a:xfrm>
            <a:off x="882604" y="1272828"/>
            <a:ext cx="10426791"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卷积神经网络</a:t>
            </a:r>
            <a:endParaRPr lang="en-US" altLang="zh-CN" sz="1600" b="1"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B749EF0C-FBA5-D80E-1F8B-7FEF2A44BDE3}"/>
              </a:ext>
            </a:extLst>
          </p:cNvPr>
          <p:cNvGrpSpPr/>
          <p:nvPr/>
        </p:nvGrpSpPr>
        <p:grpSpPr>
          <a:xfrm>
            <a:off x="6339843" y="1491953"/>
            <a:ext cx="5016345" cy="3997014"/>
            <a:chOff x="6474390" y="1830698"/>
            <a:chExt cx="5016345" cy="3997014"/>
          </a:xfrm>
        </p:grpSpPr>
        <p:pic>
          <p:nvPicPr>
            <p:cNvPr id="4" name="图片 3">
              <a:extLst>
                <a:ext uri="{FF2B5EF4-FFF2-40B4-BE49-F238E27FC236}">
                  <a16:creationId xmlns:a16="http://schemas.microsoft.com/office/drawing/2014/main" id="{B0D6964A-0ECD-7419-F404-4D9E2BE2293E}"/>
                </a:ext>
              </a:extLst>
            </p:cNvPr>
            <p:cNvPicPr>
              <a:picLocks noChangeAspect="1"/>
            </p:cNvPicPr>
            <p:nvPr/>
          </p:nvPicPr>
          <p:blipFill>
            <a:blip r:embed="rId3"/>
            <a:stretch>
              <a:fillRect/>
            </a:stretch>
          </p:blipFill>
          <p:spPr>
            <a:xfrm>
              <a:off x="6474390" y="1830698"/>
              <a:ext cx="5016345" cy="3997014"/>
            </a:xfrm>
            <a:prstGeom prst="rect">
              <a:avLst/>
            </a:prstGeom>
          </p:spPr>
        </p:pic>
        <p:sp>
          <p:nvSpPr>
            <p:cNvPr id="10" name="矩形 9">
              <a:extLst>
                <a:ext uri="{FF2B5EF4-FFF2-40B4-BE49-F238E27FC236}">
                  <a16:creationId xmlns:a16="http://schemas.microsoft.com/office/drawing/2014/main" id="{978FF673-0D88-B5CF-0A0C-D4B0F1AC7B43}"/>
                </a:ext>
              </a:extLst>
            </p:cNvPr>
            <p:cNvSpPr/>
            <p:nvPr/>
          </p:nvSpPr>
          <p:spPr>
            <a:xfrm>
              <a:off x="10404213" y="5378823"/>
              <a:ext cx="1086522" cy="4488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C49890DE-9C3A-F2ED-5834-842FC041A81F}"/>
              </a:ext>
            </a:extLst>
          </p:cNvPr>
          <p:cNvSpPr txBox="1"/>
          <p:nvPr/>
        </p:nvSpPr>
        <p:spPr>
          <a:xfrm>
            <a:off x="1089269" y="1944737"/>
            <a:ext cx="4762890" cy="3317447"/>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输入层</a:t>
            </a:r>
            <a:r>
              <a:rPr lang="en-US" altLang="zh-CN" sz="1600" dirty="0">
                <a:latin typeface="微软雅黑" panose="020B0503020204020204" pitchFamily="34" charset="-122"/>
                <a:ea typeface="微软雅黑" panose="020B0503020204020204" pitchFamily="34" charset="-122"/>
              </a:rPr>
              <a:t>(input)</a:t>
            </a:r>
            <a:r>
              <a:rPr lang="zh-CN" altLang="en-US" sz="1600" dirty="0">
                <a:latin typeface="微软雅黑" panose="020B0503020204020204" pitchFamily="34" charset="-122"/>
                <a:ea typeface="微软雅黑" panose="020B0503020204020204" pitchFamily="34" charset="-122"/>
              </a:rPr>
              <a:t>：用于数据的输入；</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卷积层</a:t>
            </a:r>
            <a:r>
              <a:rPr lang="en-US" altLang="zh-CN" sz="1600" dirty="0">
                <a:latin typeface="微软雅黑" panose="020B0503020204020204" pitchFamily="34" charset="-122"/>
                <a:ea typeface="微软雅黑" panose="020B0503020204020204" pitchFamily="34" charset="-122"/>
              </a:rPr>
              <a:t>(convolution)</a:t>
            </a:r>
            <a:r>
              <a:rPr lang="zh-CN" altLang="en-US" sz="1600" dirty="0">
                <a:latin typeface="微软雅黑" panose="020B0503020204020204" pitchFamily="34" charset="-122"/>
                <a:ea typeface="微软雅黑" panose="020B0503020204020204" pitchFamily="34" charset="-122"/>
              </a:rPr>
              <a:t>：使用卷积核进行特征提取和特征映射；</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激励层</a:t>
            </a:r>
            <a:r>
              <a:rPr lang="zh-CN" altLang="en-US" sz="1600" dirty="0">
                <a:latin typeface="微软雅黑" panose="020B0503020204020204" pitchFamily="34" charset="-122"/>
                <a:ea typeface="微软雅黑" panose="020B0503020204020204" pitchFamily="34" charset="-122"/>
              </a:rPr>
              <a:t>：增加非线性映射，通常为 </a:t>
            </a:r>
            <a:r>
              <a:rPr lang="en-US" altLang="zh-CN" sz="1600" dirty="0" err="1">
                <a:latin typeface="微软雅黑" panose="020B0503020204020204" pitchFamily="34" charset="-122"/>
                <a:ea typeface="微软雅黑" panose="020B0503020204020204" pitchFamily="34" charset="-122"/>
              </a:rPr>
              <a:t>ReLU</a:t>
            </a:r>
            <a:r>
              <a:rPr lang="en-US" altLang="zh-CN" sz="1600" dirty="0">
                <a:latin typeface="微软雅黑" panose="020B0503020204020204" pitchFamily="34" charset="-122"/>
                <a:ea typeface="微软雅黑" panose="020B0503020204020204" pitchFamily="34" charset="-122"/>
              </a:rPr>
              <a:t> layer</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池化层</a:t>
            </a:r>
            <a:r>
              <a:rPr lang="en-US" altLang="zh-CN" sz="1600" dirty="0">
                <a:latin typeface="微软雅黑" panose="020B0503020204020204" pitchFamily="34" charset="-122"/>
                <a:ea typeface="微软雅黑" panose="020B0503020204020204" pitchFamily="34" charset="-122"/>
              </a:rPr>
              <a:t>(Max Pooling)</a:t>
            </a:r>
            <a:r>
              <a:rPr lang="zh-CN" altLang="en-US" sz="1600" dirty="0">
                <a:latin typeface="微软雅黑" panose="020B0503020204020204" pitchFamily="34" charset="-122"/>
                <a:ea typeface="微软雅黑" panose="020B0503020204020204" pitchFamily="34" charset="-122"/>
              </a:rPr>
              <a:t>：采样，对特征图稀疏处理，减少数据运算量；</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全连接层</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Fully-</a:t>
            </a:r>
            <a:r>
              <a:rPr lang="en-US" altLang="zh-CN" sz="1600" dirty="0" err="1">
                <a:latin typeface="微软雅黑" panose="020B0503020204020204" pitchFamily="34" charset="-122"/>
                <a:ea typeface="微软雅黑" panose="020B0503020204020204" pitchFamily="34" charset="-122"/>
              </a:rPr>
              <a:t>connexted</a:t>
            </a:r>
            <a:r>
              <a:rPr lang="zh-CN" altLang="en-US" sz="1600" dirty="0">
                <a:latin typeface="微软雅黑" panose="020B0503020204020204" pitchFamily="34" charset="-122"/>
                <a:ea typeface="微软雅黑" panose="020B0503020204020204" pitchFamily="34" charset="-122"/>
              </a:rPr>
              <a:t>）：通常在</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的尾部进行重新拟合，减少特征信息的损失；</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输出层</a:t>
            </a:r>
            <a:r>
              <a:rPr lang="en-US" altLang="zh-CN" sz="1600" dirty="0">
                <a:latin typeface="微软雅黑" panose="020B0503020204020204" pitchFamily="34" charset="-122"/>
                <a:ea typeface="微软雅黑" panose="020B0503020204020204" pitchFamily="34" charset="-122"/>
              </a:rPr>
              <a:t>(output)</a:t>
            </a:r>
            <a:r>
              <a:rPr lang="zh-CN" altLang="en-US" sz="1600" dirty="0">
                <a:latin typeface="微软雅黑" panose="020B0503020204020204" pitchFamily="34" charset="-122"/>
                <a:ea typeface="微软雅黑" panose="020B0503020204020204" pitchFamily="34" charset="-122"/>
              </a:rPr>
              <a:t>：用于输出结果；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b="1" dirty="0">
                <a:solidFill>
                  <a:schemeClr val="bg2">
                    <a:lumMod val="50000"/>
                  </a:schemeClr>
                </a:solidFill>
                <a:latin typeface="微软雅黑" panose="020B0503020204020204" pitchFamily="34" charset="-122"/>
                <a:ea typeface="微软雅黑" panose="020B0503020204020204" pitchFamily="34" charset="-122"/>
              </a:rPr>
              <a:t>归一化层</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Batch Normalization</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）：在</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CNN</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中对特征的归一化。</a:t>
            </a:r>
          </a:p>
        </p:txBody>
      </p:sp>
    </p:spTree>
    <p:extLst>
      <p:ext uri="{BB962C8B-B14F-4D97-AF65-F5344CB8AC3E}">
        <p14:creationId xmlns:p14="http://schemas.microsoft.com/office/powerpoint/2010/main" val="10754214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9659</TotalTime>
  <Words>3476</Words>
  <Application>Microsoft Office PowerPoint</Application>
  <PresentationFormat>宽屏</PresentationFormat>
  <Paragraphs>360</Paragraphs>
  <Slides>25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KaTeX_Main</vt:lpstr>
      <vt:lpstr>PingFang SC</vt:lpstr>
      <vt:lpstr>URWPalladioL-Bold</vt:lpstr>
      <vt:lpstr>URWPalladioL-Ital</vt:lpstr>
      <vt:lpstr>URWPalladioL-Roma</vt:lpstr>
      <vt:lpstr>等线</vt:lpstr>
      <vt:lpstr>等线 Light</vt:lpstr>
      <vt:lpstr>华光行楷_CNKI</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佳薇 李</dc:creator>
  <cp:lastModifiedBy>佳薇 李</cp:lastModifiedBy>
  <cp:revision>66</cp:revision>
  <dcterms:created xsi:type="dcterms:W3CDTF">2022-05-11T13:16:13Z</dcterms:created>
  <dcterms:modified xsi:type="dcterms:W3CDTF">2022-05-22T03:55:18Z</dcterms:modified>
</cp:coreProperties>
</file>